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oboto"/>
      <p:regular r:id="rId16"/>
      <p:bold r:id="rId17"/>
      <p:italic r:id="rId18"/>
      <p:boldItalic r:id="rId19"/>
    </p:embeddedFont>
    <p:embeddedFont>
      <p:font typeface="Poppins"/>
      <p:regular r:id="rId20"/>
      <p:bold r:id="rId21"/>
      <p:italic r:id="rId22"/>
      <p:boldItalic r:id="rId23"/>
    </p:embeddedFont>
    <p:embeddedFont>
      <p:font typeface="Poppins Light"/>
      <p:regular r:id="rId24"/>
      <p:bold r:id="rId25"/>
      <p:italic r:id="rId26"/>
      <p:boldItalic r:id="rId27"/>
    </p:embeddedFont>
    <p:embeddedFont>
      <p:font typeface="Poppins SemiBold"/>
      <p:regular r:id="rId28"/>
      <p:bold r:id="rId29"/>
      <p:italic r:id="rId30"/>
      <p:boldItalic r:id="rId31"/>
    </p:embeddedFont>
    <p:embeddedFont>
      <p:font typeface="IBM Plex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PoppinsLight-regular.fntdata"/><Relationship Id="rId23"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Light-italic.fntdata"/><Relationship Id="rId25" Type="http://schemas.openxmlformats.org/officeDocument/2006/relationships/font" Target="fonts/PoppinsLight-bold.fntdata"/><Relationship Id="rId28" Type="http://schemas.openxmlformats.org/officeDocument/2006/relationships/font" Target="fonts/PoppinsSemiBold-regular.fntdata"/><Relationship Id="rId27" Type="http://schemas.openxmlformats.org/officeDocument/2006/relationships/font" Target="fonts/PoppinsLigh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SemiBol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SemiBold-boldItalic.fntdata"/><Relationship Id="rId30" Type="http://schemas.openxmlformats.org/officeDocument/2006/relationships/font" Target="fonts/PoppinsSemiBold-italic.fntdata"/><Relationship Id="rId11" Type="http://schemas.openxmlformats.org/officeDocument/2006/relationships/slide" Target="slides/slide7.xml"/><Relationship Id="rId33" Type="http://schemas.openxmlformats.org/officeDocument/2006/relationships/font" Target="fonts/IBMPlexMono-bold.fntdata"/><Relationship Id="rId10" Type="http://schemas.openxmlformats.org/officeDocument/2006/relationships/slide" Target="slides/slide6.xml"/><Relationship Id="rId32" Type="http://schemas.openxmlformats.org/officeDocument/2006/relationships/font" Target="fonts/IBMPlexMono-regular.fntdata"/><Relationship Id="rId13" Type="http://schemas.openxmlformats.org/officeDocument/2006/relationships/slide" Target="slides/slide9.xml"/><Relationship Id="rId35" Type="http://schemas.openxmlformats.org/officeDocument/2006/relationships/font" Target="fonts/IBMPlexMono-boldItalic.fntdata"/><Relationship Id="rId12" Type="http://schemas.openxmlformats.org/officeDocument/2006/relationships/slide" Target="slides/slide8.xml"/><Relationship Id="rId34" Type="http://schemas.openxmlformats.org/officeDocument/2006/relationships/font" Target="fonts/IBMPlexMon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f21a05f78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f21a05f78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1dc827a3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1dc827a3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478c2b05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478c2b05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478c2b05c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478c2b05c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Primero platiquemos un poquito sobre el proceso pre-2001 del flujo de una aplicación, sobre todo cuando era hora de querer compilar y generar ejecutables de un proyecto… El proceso solía incluir a</a:t>
            </a:r>
            <a:r>
              <a:rPr lang="es"/>
              <a:t>nalizar qué partes de código se debían compilar, qué librerías utilizaba el código, dónde incluirlas, qué dependencias de compilación había en el proyecto…</a:t>
            </a:r>
            <a:endParaRPr/>
          </a:p>
          <a:p>
            <a:pPr indent="0" lvl="0" marL="0" rtl="0" algn="l">
              <a:spcBef>
                <a:spcPts val="0"/>
              </a:spcBef>
              <a:spcAft>
                <a:spcPts val="0"/>
              </a:spcAft>
              <a:buNone/>
            </a:pPr>
            <a:r>
              <a:rPr lang="es"/>
              <a:t>En el mejor de los casos, se empleaban unos pocos minutos para saber cómo hacer una build del proyecto. En el peor de los casos, el proceso de build era tan complejo que un desarrollador podía tardar horas en saber cómo compilar y generar los ejecutables a partir del código.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Entonces viene el 2001 con la creación de Maven y con el objetivo de simplificar los procesos de build.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 través de Maven podemos a</a:t>
            </a:r>
            <a:r>
              <a:rPr lang="es"/>
              <a:t>plicar patrones a la infraestructura de construcción de un proyecto con el objetivo de promover la comprensión y la productividad al proporcionar un camino claro en el uso de las mejores prácticas.Ahora, la build de cualquier proyecto Maven, independientemente de sus módulos, dependencias, librerías…consiste simplemente en ejecutar un comando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Podríamos decir, que Maven es una herramienta capaz de gestionar un proyecto software completo, desde la etapa en la que se comprueba que el código es correcto, hasta que se despliega la aplicación, pasando por la ejecución de pruebas y generación de informes y documentación, en fin en todo el CICLO de desarrollo. Y aquí la palabra clave es CICLO, ya que Maven tiene 3 ciclos de vida para Build, los cuales veremos en un momento más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6b4073574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6b4073574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Maven tiene un mecanismo de arquetipo… ¿Un qué? Un arquetipo se define como un patrón o modelo original del cual se hacen todas las demás cosas del mismo tipo…. Así que practicamente tenemos una plantilla de la cual podemos partir para comenzar los proyectos de Maven.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
              <a:t>Una vez ejecutado el comando tendremos lista la estructura base de nuestro proyecto.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78c2b05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78c2b05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estructura que estaremos viendo tendrá primero y más importante nuestro POM.xml, una carpeta especial para nuestro código y una dedicada a nuestro testing. Esta es la estructura por defecto. Estamos utilizando también como paquete principal el groupId que dimos en nuestro arquetipo.</a:t>
            </a:r>
            <a:endParaRPr/>
          </a:p>
          <a:p>
            <a:pPr indent="0" lvl="0" marL="0" rtl="0" algn="l">
              <a:spcBef>
                <a:spcPts val="0"/>
              </a:spcBef>
              <a:spcAft>
                <a:spcPts val="0"/>
              </a:spcAft>
              <a:buNone/>
            </a:pPr>
            <a:r>
              <a:rPr lang="es"/>
              <a:t>AHORA en un momento más veremos también un folder llamado target, este será el encargado de alojar el output de nuestro build, es decir nuestras clases compiladas.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996a109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996a109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Básicamente, el POM contiene cada pieza importante de información sobre tu proyecto y es la primer paso para encontrar cualquier cosa relacionada con tu proyecto.</a:t>
            </a:r>
            <a:endParaRPr/>
          </a:p>
          <a:p>
            <a:pPr indent="0" lvl="0" marL="0" rtl="0" algn="l">
              <a:spcBef>
                <a:spcPts val="0"/>
              </a:spcBef>
              <a:spcAft>
                <a:spcPts val="0"/>
              </a:spcAft>
              <a:buNone/>
            </a:pPr>
            <a:r>
              <a:rPr lang="es"/>
              <a:t>groupId: identificador único de la organización/grupo del proyecto.</a:t>
            </a:r>
            <a:endParaRPr/>
          </a:p>
          <a:p>
            <a:pPr indent="0" lvl="0" marL="0" rtl="0" algn="l">
              <a:spcBef>
                <a:spcPts val="0"/>
              </a:spcBef>
              <a:spcAft>
                <a:spcPts val="0"/>
              </a:spcAft>
              <a:buNone/>
            </a:pPr>
            <a:r>
              <a:rPr lang="es"/>
              <a:t>artifactId: indica el nombre base único para tu proyecto</a:t>
            </a:r>
            <a:endParaRPr/>
          </a:p>
          <a:p>
            <a:pPr indent="0" lvl="0" marL="0" rtl="0" algn="l">
              <a:spcBef>
                <a:spcPts val="0"/>
              </a:spcBef>
              <a:spcAft>
                <a:spcPts val="0"/>
              </a:spcAft>
              <a:buNone/>
            </a:pPr>
            <a:r>
              <a:rPr lang="es"/>
              <a:t>version: la versión de tu proyecto</a:t>
            </a:r>
            <a:endParaRPr/>
          </a:p>
          <a:p>
            <a:pPr indent="0" lvl="0" marL="0" rtl="0" algn="l">
              <a:spcBef>
                <a:spcPts val="0"/>
              </a:spcBef>
              <a:spcAft>
                <a:spcPts val="0"/>
              </a:spcAft>
              <a:buNone/>
            </a:pPr>
            <a:r>
              <a:rPr lang="es"/>
              <a:t>GAV</a:t>
            </a:r>
            <a:endParaRPr/>
          </a:p>
          <a:p>
            <a:pPr indent="0" lvl="0" marL="0" rtl="0" algn="l">
              <a:spcBef>
                <a:spcPts val="0"/>
              </a:spcBef>
              <a:spcAft>
                <a:spcPts val="0"/>
              </a:spcAft>
              <a:buNone/>
            </a:pPr>
            <a:r>
              <a:rPr lang="es"/>
              <a:t>name: nombre del proyecto, suele usarse para la documentación</a:t>
            </a:r>
            <a:endParaRPr/>
          </a:p>
          <a:p>
            <a:pPr indent="0" lvl="0" marL="0" rtl="0" algn="l">
              <a:spcBef>
                <a:spcPts val="0"/>
              </a:spcBef>
              <a:spcAft>
                <a:spcPts val="0"/>
              </a:spcAft>
              <a:buNone/>
            </a:pPr>
            <a:r>
              <a:rPr lang="es"/>
              <a:t>properties: propiedades del proyecto</a:t>
            </a:r>
            <a:endParaRPr/>
          </a:p>
          <a:p>
            <a:pPr indent="0" lvl="0" marL="0" rtl="0" algn="l">
              <a:spcBef>
                <a:spcPts val="0"/>
              </a:spcBef>
              <a:spcAft>
                <a:spcPts val="0"/>
              </a:spcAft>
              <a:buNone/>
            </a:pPr>
            <a:r>
              <a:rPr lang="es"/>
              <a:t>dependencies: a mi parecer lo más importante de todo! Aquí podremos agregar librerías de terceros y archivos jar externos.</a:t>
            </a:r>
            <a:endParaRPr/>
          </a:p>
          <a:p>
            <a:pPr indent="0" lvl="0" marL="0" rtl="0" algn="l">
              <a:spcBef>
                <a:spcPts val="0"/>
              </a:spcBef>
              <a:spcAft>
                <a:spcPts val="0"/>
              </a:spcAft>
              <a:buNone/>
            </a:pPr>
            <a:r>
              <a:rPr lang="es"/>
              <a:t>build: otro de los más importantes! Se encarga de declarar la estructura de los directorios del proyecto y gestionar los complementos</a:t>
            </a:r>
            <a:endParaRPr/>
          </a:p>
          <a:p>
            <a:pPr indent="0" lvl="0" marL="0" rtl="0" algn="l">
              <a:spcBef>
                <a:spcPts val="0"/>
              </a:spcBef>
              <a:spcAft>
                <a:spcPts val="0"/>
              </a:spcAft>
              <a:buNone/>
            </a:pPr>
            <a:r>
              <a:rPr lang="es"/>
              <a:t>plugins: a través de los plugins podemos conectarnos a vendors externos para por ejemplo, buscar bugs, brechas de seguridad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1dc827a3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c1dc827a3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Recordemos que de los objetivos más importantes de Maven tenemos el build, es decir </a:t>
            </a:r>
            <a:r>
              <a:rPr lang="es">
                <a:solidFill>
                  <a:schemeClr val="dk1"/>
                </a:solidFill>
              </a:rPr>
              <a:t>compilar y generar ejecutables. Por lo que tenemos un ciclo de vida para este. </a:t>
            </a:r>
            <a:endParaRPr/>
          </a:p>
          <a:p>
            <a:pPr indent="0" lvl="0" marL="0" rtl="0" algn="l">
              <a:spcBef>
                <a:spcPts val="0"/>
              </a:spcBef>
              <a:spcAft>
                <a:spcPts val="0"/>
              </a:spcAft>
              <a:buNone/>
            </a:pPr>
            <a:r>
              <a:rPr lang="es"/>
              <a:t>Maven tiene 3 ciclos de vida estándar: clean, default (o build) y site</a:t>
            </a:r>
            <a:endParaRPr/>
          </a:p>
          <a:p>
            <a:pPr indent="0" lvl="0" marL="0" rtl="0" algn="l">
              <a:spcBef>
                <a:spcPts val="0"/>
              </a:spcBef>
              <a:spcAft>
                <a:spcPts val="0"/>
              </a:spcAft>
              <a:buNone/>
            </a:pPr>
            <a:r>
              <a:rPr lang="es"/>
              <a:t>Clean se encarga de limpiar mi proyecto, empezar desde cero como si no tuviéramos ejecutables ni compilaciones (básicamente elimina la carpeta target)</a:t>
            </a:r>
            <a:endParaRPr/>
          </a:p>
          <a:p>
            <a:pPr indent="0" lvl="0" marL="0" rtl="0" algn="l">
              <a:spcBef>
                <a:spcPts val="0"/>
              </a:spcBef>
              <a:spcAft>
                <a:spcPts val="0"/>
              </a:spcAft>
              <a:buNone/>
            </a:pPr>
            <a:r>
              <a:rPr lang="es"/>
              <a:t>Default se maneja la implementación de nuestro proyecto</a:t>
            </a:r>
            <a:endParaRPr/>
          </a:p>
          <a:p>
            <a:pPr indent="0" lvl="0" marL="0" rtl="0" algn="l">
              <a:spcBef>
                <a:spcPts val="0"/>
              </a:spcBef>
              <a:spcAft>
                <a:spcPts val="0"/>
              </a:spcAft>
              <a:buNone/>
            </a:pPr>
            <a:r>
              <a:rPr lang="es"/>
              <a:t>Site maneja la creación del sitio web del proyecto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sz="1150">
                <a:solidFill>
                  <a:srgbClr val="3A3A3A"/>
                </a:solidFill>
                <a:highlight>
                  <a:srgbClr val="FFFFFF"/>
                </a:highlight>
                <a:latin typeface="Roboto"/>
                <a:ea typeface="Roboto"/>
                <a:cs typeface="Roboto"/>
                <a:sym typeface="Roboto"/>
              </a:rPr>
              <a:t>– </a:t>
            </a:r>
            <a:r>
              <a:rPr b="1" lang="es" sz="1150">
                <a:solidFill>
                  <a:srgbClr val="3A3A3A"/>
                </a:solidFill>
                <a:highlight>
                  <a:srgbClr val="FFFFFF"/>
                </a:highlight>
                <a:latin typeface="Roboto"/>
                <a:ea typeface="Roboto"/>
                <a:cs typeface="Roboto"/>
                <a:sym typeface="Roboto"/>
              </a:rPr>
              <a:t>Validación</a:t>
            </a:r>
            <a:r>
              <a:rPr lang="es" sz="1150">
                <a:solidFill>
                  <a:srgbClr val="3A3A3A"/>
                </a:solidFill>
                <a:highlight>
                  <a:srgbClr val="FFFFFF"/>
                </a:highlight>
                <a:latin typeface="Roboto"/>
                <a:ea typeface="Roboto"/>
                <a:cs typeface="Roboto"/>
                <a:sym typeface="Roboto"/>
              </a:rPr>
              <a:t> (validate): Validar que el proyecto es correcto.</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1150">
                <a:solidFill>
                  <a:srgbClr val="3A3A3A"/>
                </a:solidFill>
                <a:highlight>
                  <a:srgbClr val="FFFFFF"/>
                </a:highlight>
                <a:latin typeface="Roboto"/>
                <a:ea typeface="Roboto"/>
                <a:cs typeface="Roboto"/>
                <a:sym typeface="Roboto"/>
              </a:rPr>
              <a:t>– </a:t>
            </a:r>
            <a:r>
              <a:rPr b="1" lang="es" sz="1150">
                <a:solidFill>
                  <a:srgbClr val="3A3A3A"/>
                </a:solidFill>
                <a:highlight>
                  <a:srgbClr val="FFFFFF"/>
                </a:highlight>
                <a:latin typeface="Roboto"/>
                <a:ea typeface="Roboto"/>
                <a:cs typeface="Roboto"/>
                <a:sym typeface="Roboto"/>
              </a:rPr>
              <a:t>Compilación</a:t>
            </a:r>
            <a:r>
              <a:rPr lang="es" sz="1150">
                <a:solidFill>
                  <a:srgbClr val="3A3A3A"/>
                </a:solidFill>
                <a:highlight>
                  <a:srgbClr val="FFFFFF"/>
                </a:highlight>
                <a:latin typeface="Roboto"/>
                <a:ea typeface="Roboto"/>
                <a:cs typeface="Roboto"/>
                <a:sym typeface="Roboto"/>
              </a:rPr>
              <a:t> (compile).</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1150">
                <a:solidFill>
                  <a:srgbClr val="3A3A3A"/>
                </a:solidFill>
                <a:highlight>
                  <a:srgbClr val="FFFFFF"/>
                </a:highlight>
                <a:latin typeface="Roboto"/>
                <a:ea typeface="Roboto"/>
                <a:cs typeface="Roboto"/>
                <a:sym typeface="Roboto"/>
              </a:rPr>
              <a:t>– </a:t>
            </a:r>
            <a:r>
              <a:rPr b="1" lang="es" sz="1150">
                <a:solidFill>
                  <a:srgbClr val="3A3A3A"/>
                </a:solidFill>
                <a:highlight>
                  <a:srgbClr val="FFFFFF"/>
                </a:highlight>
                <a:latin typeface="Roboto"/>
                <a:ea typeface="Roboto"/>
                <a:cs typeface="Roboto"/>
                <a:sym typeface="Roboto"/>
              </a:rPr>
              <a:t>Test</a:t>
            </a:r>
            <a:r>
              <a:rPr lang="es" sz="1150">
                <a:solidFill>
                  <a:srgbClr val="3A3A3A"/>
                </a:solidFill>
                <a:highlight>
                  <a:srgbClr val="FFFFFF"/>
                </a:highlight>
                <a:latin typeface="Roboto"/>
                <a:ea typeface="Roboto"/>
                <a:cs typeface="Roboto"/>
                <a:sym typeface="Roboto"/>
              </a:rPr>
              <a:t> (test): Probar el código fuente usando un framework de pruebas unitarias.</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1150">
                <a:solidFill>
                  <a:srgbClr val="3A3A3A"/>
                </a:solidFill>
                <a:highlight>
                  <a:srgbClr val="FFFFFF"/>
                </a:highlight>
                <a:latin typeface="Roboto"/>
                <a:ea typeface="Roboto"/>
                <a:cs typeface="Roboto"/>
                <a:sym typeface="Roboto"/>
              </a:rPr>
              <a:t>– </a:t>
            </a:r>
            <a:r>
              <a:rPr b="1" lang="es" sz="1150">
                <a:solidFill>
                  <a:srgbClr val="3A3A3A"/>
                </a:solidFill>
                <a:highlight>
                  <a:srgbClr val="FFFFFF"/>
                </a:highlight>
                <a:latin typeface="Roboto"/>
                <a:ea typeface="Roboto"/>
                <a:cs typeface="Roboto"/>
                <a:sym typeface="Roboto"/>
              </a:rPr>
              <a:t>Empaquetar</a:t>
            </a:r>
            <a:r>
              <a:rPr lang="es" sz="1150">
                <a:solidFill>
                  <a:srgbClr val="3A3A3A"/>
                </a:solidFill>
                <a:highlight>
                  <a:srgbClr val="FFFFFF"/>
                </a:highlight>
                <a:latin typeface="Roboto"/>
                <a:ea typeface="Roboto"/>
                <a:cs typeface="Roboto"/>
                <a:sym typeface="Roboto"/>
              </a:rPr>
              <a:t> (package): Empaquetar el código compilado y transformarlo en algún formato tipo .jar o .war.</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1150">
                <a:solidFill>
                  <a:srgbClr val="3A3A3A"/>
                </a:solidFill>
                <a:highlight>
                  <a:srgbClr val="FFFFFF"/>
                </a:highlight>
                <a:latin typeface="Roboto"/>
                <a:ea typeface="Roboto"/>
                <a:cs typeface="Roboto"/>
                <a:sym typeface="Roboto"/>
              </a:rPr>
              <a:t>– </a:t>
            </a:r>
            <a:r>
              <a:rPr b="1" lang="es" sz="1150">
                <a:solidFill>
                  <a:srgbClr val="3A3A3A"/>
                </a:solidFill>
                <a:highlight>
                  <a:srgbClr val="FFFFFF"/>
                </a:highlight>
                <a:latin typeface="Roboto"/>
                <a:ea typeface="Roboto"/>
                <a:cs typeface="Roboto"/>
                <a:sym typeface="Roboto"/>
              </a:rPr>
              <a:t>Verificar</a:t>
            </a:r>
            <a:r>
              <a:rPr lang="es" sz="1150">
                <a:solidFill>
                  <a:srgbClr val="3A3A3A"/>
                </a:solidFill>
                <a:highlight>
                  <a:srgbClr val="FFFFFF"/>
                </a:highlight>
                <a:latin typeface="Roboto"/>
                <a:ea typeface="Roboto"/>
                <a:cs typeface="Roboto"/>
                <a:sym typeface="Roboto"/>
              </a:rPr>
              <a:t> que el código empaquetado es válido y cumple los criterios de calidad (verify).</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1150">
                <a:solidFill>
                  <a:srgbClr val="3A3A3A"/>
                </a:solidFill>
                <a:highlight>
                  <a:srgbClr val="FFFFFF"/>
                </a:highlight>
                <a:latin typeface="Roboto"/>
                <a:ea typeface="Roboto"/>
                <a:cs typeface="Roboto"/>
                <a:sym typeface="Roboto"/>
              </a:rPr>
              <a:t>– </a:t>
            </a:r>
            <a:r>
              <a:rPr b="1" lang="es" sz="1150">
                <a:solidFill>
                  <a:srgbClr val="3A3A3A"/>
                </a:solidFill>
                <a:highlight>
                  <a:srgbClr val="FFFFFF"/>
                </a:highlight>
                <a:latin typeface="Roboto"/>
                <a:ea typeface="Roboto"/>
                <a:cs typeface="Roboto"/>
                <a:sym typeface="Roboto"/>
              </a:rPr>
              <a:t>Instalar</a:t>
            </a:r>
            <a:r>
              <a:rPr lang="es" sz="1150">
                <a:solidFill>
                  <a:srgbClr val="3A3A3A"/>
                </a:solidFill>
                <a:highlight>
                  <a:srgbClr val="FFFFFF"/>
                </a:highlight>
                <a:latin typeface="Roboto"/>
                <a:ea typeface="Roboto"/>
                <a:cs typeface="Roboto"/>
                <a:sym typeface="Roboto"/>
              </a:rPr>
              <a:t> el código empaquetado en el repositorio local de Maven, para usarlo como dependencia de otros proyectos (install).</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rPr lang="es" sz="1150">
                <a:solidFill>
                  <a:srgbClr val="3A3A3A"/>
                </a:solidFill>
                <a:highlight>
                  <a:srgbClr val="FFFFFF"/>
                </a:highlight>
                <a:latin typeface="Roboto"/>
                <a:ea typeface="Roboto"/>
                <a:cs typeface="Roboto"/>
                <a:sym typeface="Roboto"/>
              </a:rPr>
              <a:t>– </a:t>
            </a:r>
            <a:r>
              <a:rPr b="1" lang="es" sz="1150">
                <a:solidFill>
                  <a:srgbClr val="3A3A3A"/>
                </a:solidFill>
                <a:highlight>
                  <a:srgbClr val="FFFFFF"/>
                </a:highlight>
                <a:latin typeface="Roboto"/>
                <a:ea typeface="Roboto"/>
                <a:cs typeface="Roboto"/>
                <a:sym typeface="Roboto"/>
              </a:rPr>
              <a:t>Desplegar</a:t>
            </a:r>
            <a:r>
              <a:rPr lang="es" sz="1150">
                <a:solidFill>
                  <a:srgbClr val="3A3A3A"/>
                </a:solidFill>
                <a:highlight>
                  <a:srgbClr val="FFFFFF"/>
                </a:highlight>
                <a:latin typeface="Roboto"/>
                <a:ea typeface="Roboto"/>
                <a:cs typeface="Roboto"/>
                <a:sym typeface="Roboto"/>
              </a:rPr>
              <a:t> el código a un entorno (deploy).</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rPr lang="es" sz="1150">
                <a:solidFill>
                  <a:srgbClr val="3A3A3A"/>
                </a:solidFill>
                <a:highlight>
                  <a:srgbClr val="FFFFFF"/>
                </a:highlight>
                <a:latin typeface="Roboto"/>
                <a:ea typeface="Roboto"/>
                <a:cs typeface="Roboto"/>
                <a:sym typeface="Roboto"/>
              </a:rPr>
              <a:t>mvn compile -&gt; target compila App.class</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rPr lang="es" sz="1150">
                <a:solidFill>
                  <a:srgbClr val="3A3A3A"/>
                </a:solidFill>
                <a:highlight>
                  <a:srgbClr val="FFFFFF"/>
                </a:highlight>
                <a:latin typeface="Roboto"/>
                <a:ea typeface="Roboto"/>
                <a:cs typeface="Roboto"/>
                <a:sym typeface="Roboto"/>
              </a:rPr>
              <a:t>mvn test -&gt; prueba tu código y compila el test</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rPr lang="es" sz="1150">
                <a:solidFill>
                  <a:srgbClr val="3A3A3A"/>
                </a:solidFill>
                <a:highlight>
                  <a:srgbClr val="FFFFFF"/>
                </a:highlight>
                <a:latin typeface="Roboto"/>
                <a:ea typeface="Roboto"/>
                <a:cs typeface="Roboto"/>
                <a:sym typeface="Roboto"/>
              </a:rPr>
              <a:t>mvn clean -&gt; borra el target</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rPr lang="es" sz="1150">
                <a:solidFill>
                  <a:srgbClr val="3A3A3A"/>
                </a:solidFill>
                <a:highlight>
                  <a:srgbClr val="FFFFFF"/>
                </a:highlight>
                <a:latin typeface="Roboto"/>
                <a:ea typeface="Roboto"/>
                <a:cs typeface="Roboto"/>
                <a:sym typeface="Roboto"/>
              </a:rPr>
              <a:t>AppTest.java cambiar a false…. hacemos mvn test para ver error</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rPr lang="es" sz="1150">
                <a:solidFill>
                  <a:srgbClr val="3A3A3A"/>
                </a:solidFill>
                <a:highlight>
                  <a:srgbClr val="FFFFFF"/>
                </a:highlight>
                <a:latin typeface="Roboto"/>
                <a:ea typeface="Roboto"/>
                <a:cs typeface="Roboto"/>
                <a:sym typeface="Roboto"/>
              </a:rPr>
              <a:t>mvn package -&gt; para empaquetarlo en un .jar para después si quiero puedo hacer deploy</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50">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rPr lang="es" sz="1150">
                <a:solidFill>
                  <a:srgbClr val="3A3A3A"/>
                </a:solidFill>
                <a:highlight>
                  <a:srgbClr val="FFFFFF"/>
                </a:highlight>
                <a:latin typeface="Roboto"/>
                <a:ea typeface="Roboto"/>
                <a:cs typeface="Roboto"/>
                <a:sym typeface="Roboto"/>
              </a:rPr>
              <a:t>mvn install -&gt; va a instalar en nuestro repositorio local el proyecto, para qué me sirve esto? Si acaso necesitara para otro proyecto algo del proceso de este repositorio, puedo de una manera fácil utilizarlo! (incluye compile, package). Quiero que recordemos en un momento la palabra repositorio….</a:t>
            </a:r>
            <a:endParaRPr sz="1150">
              <a:solidFill>
                <a:srgbClr val="3A3A3A"/>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996a1095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996a1095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Cuando estemos creando una aplicación vamos a necesitar seguido librerías de 3eros y aquí es donde viene útil las dependencias de Maven!</a:t>
            </a:r>
            <a:endParaRPr/>
          </a:p>
          <a:p>
            <a:pPr indent="0" lvl="0" marL="0" rtl="0" algn="l">
              <a:spcBef>
                <a:spcPts val="0"/>
              </a:spcBef>
              <a:spcAft>
                <a:spcPts val="0"/>
              </a:spcAft>
              <a:buNone/>
            </a:pPr>
            <a:r>
              <a:rPr lang="es"/>
              <a:t>Claro, si agrego cualquier librería a mi importación…. y al querer compilar o instalar me va a dar un error porque no encuentra la librería. Esto se solucionará de una manera muy sencilla agregando esa dependencia en nuestro pom, si esa librería no la tengo de manera local, consíguemela y ponla disponible para mi. Y al empaquetarla, también agrégala a mi jar</a:t>
            </a:r>
            <a:endParaRPr/>
          </a:p>
          <a:p>
            <a:pPr indent="0" lvl="0" marL="0" rtl="0" algn="l">
              <a:spcBef>
                <a:spcPts val="0"/>
              </a:spcBef>
              <a:spcAft>
                <a:spcPts val="0"/>
              </a:spcAft>
              <a:buNone/>
            </a:pPr>
            <a:r>
              <a:rPr lang="es"/>
              <a:t>¿Qué pasa aquí? Através de la dependencia nosotros vamos por el contenido en la nube de esa librería, descarga el jar y ahora puedo utilizarlas para mi artifact</a:t>
            </a:r>
            <a:endParaRPr/>
          </a:p>
          <a:p>
            <a:pPr indent="0" lvl="0" marL="0" rtl="0" algn="l">
              <a:spcBef>
                <a:spcPts val="0"/>
              </a:spcBef>
              <a:spcAft>
                <a:spcPts val="0"/>
              </a:spcAft>
              <a:buNone/>
            </a:pPr>
            <a:r>
              <a:rPr lang="es"/>
              <a:t>Ante las dependencias nosotros podemos elegir el alcance, si se fijan junit tiene un &lt;scope&gt; eso significa que solamente durante esa etapa estará disponible.</a:t>
            </a:r>
            <a:endParaRPr/>
          </a:p>
          <a:p>
            <a:pPr indent="0" lvl="0" marL="0" rtl="0" algn="l">
              <a:spcBef>
                <a:spcPts val="0"/>
              </a:spcBef>
              <a:spcAft>
                <a:spcPts val="0"/>
              </a:spcAft>
              <a:buNone/>
            </a:pPr>
            <a:r>
              <a:rPr lang="es"/>
              <a:t>Ahora, tenemos también dependencias transitivas, que son las dependencias que dependen de otras dependencias, en un momento más que pasemos a IntelliJ lo veremos más claro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Sin embargo, Maven también proporciona un marco de trabajo de complementos extenso y fácil de usar que permite a los proveedores, proyectos de código abierto y otros terceros crear aplicaciones que se integran en el ciclo de vida de construcción de Maven. Por ejemplo, con la compilación e instalación que hemos hecho hasta ahora AÚN no hacemos la ejecución de nuestro proyecto, entonces voy a tomar un plugin de codehause que ejecuta mi jar! </a:t>
            </a:r>
            <a:r>
              <a:rPr lang="es"/>
              <a:t>veámoslo mvn install exec:java (Documentación aparece cómo hacer esta ejecución).</a:t>
            </a:r>
            <a:endParaRPr/>
          </a:p>
          <a:p>
            <a:pPr indent="0" lvl="0" marL="0" rtl="0" algn="l">
              <a:spcBef>
                <a:spcPts val="0"/>
              </a:spcBef>
              <a:spcAft>
                <a:spcPts val="0"/>
              </a:spcAft>
              <a:buNone/>
            </a:pPr>
            <a:r>
              <a:rPr lang="es"/>
              <a:t>Otra manera también sencilla de instalar e implementar es de la siguiente manera: mvn install checkstyle:checkstyle pmd:pmd (programming mistake detection). Estos plugins van a proporcionar funcionalidad adicional a los proyectos. Checkstyle revisa el estilo de codificación mientras que pmd detecta posibles errores de programación.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1dc827a3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1dc827a3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Hace un momento hablamos de Repositorios… cuando hacemos la instalación de un artefacto en nuestra computadora estamos creando un repositorio local.</a:t>
            </a:r>
            <a:endParaRPr/>
          </a:p>
          <a:p>
            <a:pPr indent="0" lvl="0" marL="0" rtl="0" algn="l">
              <a:spcBef>
                <a:spcPts val="0"/>
              </a:spcBef>
              <a:spcAft>
                <a:spcPts val="0"/>
              </a:spcAft>
              <a:buNone/>
            </a:pPr>
            <a:r>
              <a:rPr lang="es"/>
              <a:t>Pero, qué pasa con los repositorios que no se encuentran aquí? A esos les llamamos repositorios remotos. </a:t>
            </a:r>
            <a:endParaRPr/>
          </a:p>
          <a:p>
            <a:pPr indent="0" lvl="0" marL="0" rtl="0" algn="l">
              <a:spcBef>
                <a:spcPts val="0"/>
              </a:spcBef>
              <a:spcAft>
                <a:spcPts val="0"/>
              </a:spcAft>
              <a:buNone/>
            </a:pPr>
            <a:r>
              <a:rPr lang="es"/>
              <a:t>Cuando defines una dependencia dentro del archivo pom.xml, Maven primero verifica si la dependencia ya está presente en el Repositorio Local o no. Si no lo está, entonces intenta conectarse al Repositorio Remoto (por ejemplo: https://repo.maven.org) y trata de descargar las dependencias para almacenarlas dentro del Repositorio Local.</a:t>
            </a:r>
            <a:endParaRPr/>
          </a:p>
          <a:p>
            <a:pPr indent="0" lvl="0" marL="0" rtl="0" algn="l">
              <a:spcBef>
                <a:spcPts val="0"/>
              </a:spcBef>
              <a:spcAft>
                <a:spcPts val="0"/>
              </a:spcAft>
              <a:buNone/>
            </a:pPr>
            <a:r>
              <a:rPr lang="es"/>
              <a:t>Es por eso que cuando nosotros ingresamos a repository vemos TOODOOS las distintas dependencias que hemos utilizado.</a:t>
            </a:r>
            <a:endParaRPr/>
          </a:p>
          <a:p>
            <a:pPr indent="0" lvl="0" marL="0" rtl="0" algn="l">
              <a:spcBef>
                <a:spcPts val="0"/>
              </a:spcBef>
              <a:spcAft>
                <a:spcPts val="0"/>
              </a:spcAft>
              <a:buNone/>
            </a:pPr>
            <a:r>
              <a:rPr lang="es"/>
              <a:t>Y porqué encontramos también el repo que hicimos? Para hacer uso de él en otros artefactos que creemos.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Font typeface="Poppins"/>
              <a:buNone/>
              <a:defRPr sz="2400">
                <a:solidFill>
                  <a:srgbClr val="FFFFFF"/>
                </a:solidFill>
                <a:latin typeface="Poppins"/>
                <a:ea typeface="Poppins"/>
                <a:cs typeface="Poppins"/>
                <a:sym typeface="Poppins"/>
              </a:defRPr>
            </a:lvl1pPr>
            <a:lvl2pPr lvl="1">
              <a:spcBef>
                <a:spcPts val="0"/>
              </a:spcBef>
              <a:spcAft>
                <a:spcPts val="0"/>
              </a:spcAft>
              <a:buSzPts val="5200"/>
              <a:buFont typeface="Poppins"/>
              <a:buNone/>
              <a:defRPr sz="5200">
                <a:latin typeface="Poppins"/>
                <a:ea typeface="Poppins"/>
                <a:cs typeface="Poppins"/>
                <a:sym typeface="Poppins"/>
              </a:defRPr>
            </a:lvl2pPr>
            <a:lvl3pPr lvl="2">
              <a:spcBef>
                <a:spcPts val="0"/>
              </a:spcBef>
              <a:spcAft>
                <a:spcPts val="0"/>
              </a:spcAft>
              <a:buSzPts val="5200"/>
              <a:buFont typeface="Poppins"/>
              <a:buNone/>
              <a:defRPr sz="5200">
                <a:latin typeface="Poppins"/>
                <a:ea typeface="Poppins"/>
                <a:cs typeface="Poppins"/>
                <a:sym typeface="Poppins"/>
              </a:defRPr>
            </a:lvl3pPr>
            <a:lvl4pPr lvl="3">
              <a:spcBef>
                <a:spcPts val="0"/>
              </a:spcBef>
              <a:spcAft>
                <a:spcPts val="0"/>
              </a:spcAft>
              <a:buSzPts val="5200"/>
              <a:buFont typeface="Poppins"/>
              <a:buNone/>
              <a:defRPr sz="5200">
                <a:latin typeface="Poppins"/>
                <a:ea typeface="Poppins"/>
                <a:cs typeface="Poppins"/>
                <a:sym typeface="Poppins"/>
              </a:defRPr>
            </a:lvl4pPr>
            <a:lvl5pPr lvl="4">
              <a:spcBef>
                <a:spcPts val="0"/>
              </a:spcBef>
              <a:spcAft>
                <a:spcPts val="0"/>
              </a:spcAft>
              <a:buSzPts val="5200"/>
              <a:buFont typeface="Poppins"/>
              <a:buNone/>
              <a:defRPr sz="5200">
                <a:latin typeface="Poppins"/>
                <a:ea typeface="Poppins"/>
                <a:cs typeface="Poppins"/>
                <a:sym typeface="Poppins"/>
              </a:defRPr>
            </a:lvl5pPr>
            <a:lvl6pPr lvl="5">
              <a:spcBef>
                <a:spcPts val="0"/>
              </a:spcBef>
              <a:spcAft>
                <a:spcPts val="0"/>
              </a:spcAft>
              <a:buSzPts val="5200"/>
              <a:buFont typeface="Poppins"/>
              <a:buNone/>
              <a:defRPr sz="5200">
                <a:latin typeface="Poppins"/>
                <a:ea typeface="Poppins"/>
                <a:cs typeface="Poppins"/>
                <a:sym typeface="Poppins"/>
              </a:defRPr>
            </a:lvl6pPr>
            <a:lvl7pPr lvl="6">
              <a:spcBef>
                <a:spcPts val="0"/>
              </a:spcBef>
              <a:spcAft>
                <a:spcPts val="0"/>
              </a:spcAft>
              <a:buSzPts val="5200"/>
              <a:buFont typeface="Poppins"/>
              <a:buNone/>
              <a:defRPr sz="5200">
                <a:latin typeface="Poppins"/>
                <a:ea typeface="Poppins"/>
                <a:cs typeface="Poppins"/>
                <a:sym typeface="Poppins"/>
              </a:defRPr>
            </a:lvl7pPr>
            <a:lvl8pPr lvl="7">
              <a:spcBef>
                <a:spcPts val="0"/>
              </a:spcBef>
              <a:spcAft>
                <a:spcPts val="0"/>
              </a:spcAft>
              <a:buSzPts val="5200"/>
              <a:buFont typeface="Poppins"/>
              <a:buNone/>
              <a:defRPr sz="5200">
                <a:latin typeface="Poppins"/>
                <a:ea typeface="Poppins"/>
                <a:cs typeface="Poppins"/>
                <a:sym typeface="Poppins"/>
              </a:defRPr>
            </a:lvl8pPr>
            <a:lvl9pPr lvl="8">
              <a:spcBef>
                <a:spcPts val="0"/>
              </a:spcBef>
              <a:spcAft>
                <a:spcPts val="0"/>
              </a:spcAft>
              <a:buSzPts val="5200"/>
              <a:buFont typeface="Poppins"/>
              <a:buNone/>
              <a:defRPr sz="5200">
                <a:latin typeface="Poppins"/>
                <a:ea typeface="Poppins"/>
                <a:cs typeface="Poppins"/>
                <a:sym typeface="Poppins"/>
              </a:defRPr>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 name="Google Shape;12;p2"/>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Poppins Light"/>
              <a:buNone/>
              <a:defRPr sz="12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
        <p:nvSpPr>
          <p:cNvPr id="13" name="Google Shape;13;p2"/>
          <p:cNvSpPr/>
          <p:nvPr/>
        </p:nvSpPr>
        <p:spPr>
          <a:xfrm>
            <a:off x="1110475" y="3210575"/>
            <a:ext cx="2244000" cy="291000"/>
          </a:xfrm>
          <a:prstGeom prst="roundRect">
            <a:avLst>
              <a:gd fmla="val 50000" name="adj"/>
            </a:avLst>
          </a:prstGeom>
          <a:solidFill>
            <a:srgbClr val="26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000"/>
              <a:buFont typeface="Poppins Light"/>
              <a:buNone/>
              <a:defRPr sz="1000">
                <a:solidFill>
                  <a:srgbClr val="FFFFFF"/>
                </a:solidFill>
                <a:latin typeface="Poppins Light"/>
                <a:ea typeface="Poppins Light"/>
                <a:cs typeface="Poppins Light"/>
                <a:sym typeface="Poppins Light"/>
              </a:defRPr>
            </a:lvl1pPr>
            <a:lvl2pPr lvl="1" rtl="0">
              <a:spcBef>
                <a:spcPts val="0"/>
              </a:spcBef>
              <a:spcAft>
                <a:spcPts val="0"/>
              </a:spcAft>
              <a:buSzPts val="5200"/>
              <a:buFont typeface="Poppins"/>
              <a:buNone/>
              <a:defRPr sz="5200">
                <a:latin typeface="Poppins"/>
                <a:ea typeface="Poppins"/>
                <a:cs typeface="Poppins"/>
                <a:sym typeface="Poppins"/>
              </a:defRPr>
            </a:lvl2pPr>
            <a:lvl3pPr lvl="2" rtl="0">
              <a:spcBef>
                <a:spcPts val="0"/>
              </a:spcBef>
              <a:spcAft>
                <a:spcPts val="0"/>
              </a:spcAft>
              <a:buSzPts val="5200"/>
              <a:buFont typeface="Poppins"/>
              <a:buNone/>
              <a:defRPr sz="5200">
                <a:latin typeface="Poppins"/>
                <a:ea typeface="Poppins"/>
                <a:cs typeface="Poppins"/>
                <a:sym typeface="Poppins"/>
              </a:defRPr>
            </a:lvl3pPr>
            <a:lvl4pPr lvl="3" rtl="0">
              <a:spcBef>
                <a:spcPts val="0"/>
              </a:spcBef>
              <a:spcAft>
                <a:spcPts val="0"/>
              </a:spcAft>
              <a:buSzPts val="5200"/>
              <a:buFont typeface="Poppins"/>
              <a:buNone/>
              <a:defRPr sz="5200">
                <a:latin typeface="Poppins"/>
                <a:ea typeface="Poppins"/>
                <a:cs typeface="Poppins"/>
                <a:sym typeface="Poppins"/>
              </a:defRPr>
            </a:lvl4pPr>
            <a:lvl5pPr lvl="4" rtl="0">
              <a:spcBef>
                <a:spcPts val="0"/>
              </a:spcBef>
              <a:spcAft>
                <a:spcPts val="0"/>
              </a:spcAft>
              <a:buSzPts val="5200"/>
              <a:buFont typeface="Poppins"/>
              <a:buNone/>
              <a:defRPr sz="5200">
                <a:latin typeface="Poppins"/>
                <a:ea typeface="Poppins"/>
                <a:cs typeface="Poppins"/>
                <a:sym typeface="Poppins"/>
              </a:defRPr>
            </a:lvl5pPr>
            <a:lvl6pPr lvl="5" rtl="0">
              <a:spcBef>
                <a:spcPts val="0"/>
              </a:spcBef>
              <a:spcAft>
                <a:spcPts val="0"/>
              </a:spcAft>
              <a:buSzPts val="5200"/>
              <a:buFont typeface="Poppins"/>
              <a:buNone/>
              <a:defRPr sz="5200">
                <a:latin typeface="Poppins"/>
                <a:ea typeface="Poppins"/>
                <a:cs typeface="Poppins"/>
                <a:sym typeface="Poppins"/>
              </a:defRPr>
            </a:lvl6pPr>
            <a:lvl7pPr lvl="6" rtl="0">
              <a:spcBef>
                <a:spcPts val="0"/>
              </a:spcBef>
              <a:spcAft>
                <a:spcPts val="0"/>
              </a:spcAft>
              <a:buSzPts val="5200"/>
              <a:buFont typeface="Poppins"/>
              <a:buNone/>
              <a:defRPr sz="5200">
                <a:latin typeface="Poppins"/>
                <a:ea typeface="Poppins"/>
                <a:cs typeface="Poppins"/>
                <a:sym typeface="Poppins"/>
              </a:defRPr>
            </a:lvl7pPr>
            <a:lvl8pPr lvl="7" rtl="0">
              <a:spcBef>
                <a:spcPts val="0"/>
              </a:spcBef>
              <a:spcAft>
                <a:spcPts val="0"/>
              </a:spcAft>
              <a:buSzPts val="5200"/>
              <a:buFont typeface="Poppins"/>
              <a:buNone/>
              <a:defRPr sz="5200">
                <a:latin typeface="Poppins"/>
                <a:ea typeface="Poppins"/>
                <a:cs typeface="Poppins"/>
                <a:sym typeface="Poppins"/>
              </a:defRPr>
            </a:lvl8pPr>
            <a:lvl9pPr lvl="8" rtl="0">
              <a:spcBef>
                <a:spcPts val="0"/>
              </a:spcBef>
              <a:spcAft>
                <a:spcPts val="0"/>
              </a:spcAft>
              <a:buSzPts val="5200"/>
              <a:buFont typeface="Poppins"/>
              <a:buNone/>
              <a:defRPr sz="5200">
                <a:latin typeface="Poppins"/>
                <a:ea typeface="Poppins"/>
                <a:cs typeface="Poppins"/>
                <a:sym typeface="Poppi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1" name="Google Shape;41;p11"/>
          <p:cNvSpPr txBox="1"/>
          <p:nvPr>
            <p:ph type="title"/>
          </p:nvPr>
        </p:nvSpPr>
        <p:spPr>
          <a:xfrm>
            <a:off x="311700" y="1548750"/>
            <a:ext cx="32568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
    <p:bg>
      <p:bgPr>
        <a:solidFill>
          <a:srgbClr val="1BBC9B"/>
        </a:solidFill>
      </p:bgPr>
    </p:bg>
    <p:spTree>
      <p:nvGrpSpPr>
        <p:cNvPr id="42" name="Shape 42"/>
        <p:cNvGrpSpPr/>
        <p:nvPr/>
      </p:nvGrpSpPr>
      <p:grpSpPr>
        <a:xfrm>
          <a:off x="0" y="0"/>
          <a:ext cx="0" cy="0"/>
          <a:chOff x="0" y="0"/>
          <a:chExt cx="0" cy="0"/>
        </a:xfrm>
      </p:grpSpPr>
      <p:sp>
        <p:nvSpPr>
          <p:cNvPr id="43" name="Google Shape;4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4" name="Google Shape;44;p12"/>
          <p:cNvSpPr txBox="1"/>
          <p:nvPr>
            <p:ph type="title"/>
          </p:nvPr>
        </p:nvSpPr>
        <p:spPr>
          <a:xfrm>
            <a:off x="311700" y="1250075"/>
            <a:ext cx="3701400" cy="2764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62B34"/>
              </a:buClr>
              <a:buSzPts val="3200"/>
              <a:buFont typeface="Poppins"/>
              <a:buNone/>
              <a:defRPr sz="3200">
                <a:solidFill>
                  <a:srgbClr val="262B34"/>
                </a:solidFill>
                <a:latin typeface="Poppins"/>
                <a:ea typeface="Poppins"/>
                <a:cs typeface="Poppins"/>
                <a:sym typeface="Poppins"/>
              </a:defRPr>
            </a:lvl1pPr>
            <a:lvl2pPr lvl="1" rtl="0" algn="ctr">
              <a:spcBef>
                <a:spcPts val="0"/>
              </a:spcBef>
              <a:spcAft>
                <a:spcPts val="0"/>
              </a:spcAft>
              <a:buSzPts val="3200"/>
              <a:buFont typeface="Poppins"/>
              <a:buNone/>
              <a:defRPr sz="3200">
                <a:latin typeface="Poppins"/>
                <a:ea typeface="Poppins"/>
                <a:cs typeface="Poppins"/>
                <a:sym typeface="Poppins"/>
              </a:defRPr>
            </a:lvl2pPr>
            <a:lvl3pPr lvl="2" rtl="0" algn="ctr">
              <a:spcBef>
                <a:spcPts val="0"/>
              </a:spcBef>
              <a:spcAft>
                <a:spcPts val="0"/>
              </a:spcAft>
              <a:buSzPts val="3200"/>
              <a:buFont typeface="Poppins"/>
              <a:buNone/>
              <a:defRPr sz="3200">
                <a:latin typeface="Poppins"/>
                <a:ea typeface="Poppins"/>
                <a:cs typeface="Poppins"/>
                <a:sym typeface="Poppins"/>
              </a:defRPr>
            </a:lvl3pPr>
            <a:lvl4pPr lvl="3" rtl="0" algn="ctr">
              <a:spcBef>
                <a:spcPts val="0"/>
              </a:spcBef>
              <a:spcAft>
                <a:spcPts val="0"/>
              </a:spcAft>
              <a:buSzPts val="3200"/>
              <a:buFont typeface="Poppins"/>
              <a:buNone/>
              <a:defRPr sz="3200">
                <a:latin typeface="Poppins"/>
                <a:ea typeface="Poppins"/>
                <a:cs typeface="Poppins"/>
                <a:sym typeface="Poppins"/>
              </a:defRPr>
            </a:lvl4pPr>
            <a:lvl5pPr lvl="4" rtl="0" algn="ctr">
              <a:spcBef>
                <a:spcPts val="0"/>
              </a:spcBef>
              <a:spcAft>
                <a:spcPts val="0"/>
              </a:spcAft>
              <a:buSzPts val="3200"/>
              <a:buFont typeface="Poppins"/>
              <a:buNone/>
              <a:defRPr sz="3200">
                <a:latin typeface="Poppins"/>
                <a:ea typeface="Poppins"/>
                <a:cs typeface="Poppins"/>
                <a:sym typeface="Poppins"/>
              </a:defRPr>
            </a:lvl5pPr>
            <a:lvl6pPr lvl="5" rtl="0" algn="ctr">
              <a:spcBef>
                <a:spcPts val="0"/>
              </a:spcBef>
              <a:spcAft>
                <a:spcPts val="0"/>
              </a:spcAft>
              <a:buSzPts val="3200"/>
              <a:buFont typeface="Poppins"/>
              <a:buNone/>
              <a:defRPr sz="3200">
                <a:latin typeface="Poppins"/>
                <a:ea typeface="Poppins"/>
                <a:cs typeface="Poppins"/>
                <a:sym typeface="Poppins"/>
              </a:defRPr>
            </a:lvl6pPr>
            <a:lvl7pPr lvl="6" rtl="0" algn="ctr">
              <a:spcBef>
                <a:spcPts val="0"/>
              </a:spcBef>
              <a:spcAft>
                <a:spcPts val="0"/>
              </a:spcAft>
              <a:buSzPts val="3200"/>
              <a:buFont typeface="Poppins"/>
              <a:buNone/>
              <a:defRPr sz="3200">
                <a:latin typeface="Poppins"/>
                <a:ea typeface="Poppins"/>
                <a:cs typeface="Poppins"/>
                <a:sym typeface="Poppins"/>
              </a:defRPr>
            </a:lvl7pPr>
            <a:lvl8pPr lvl="7" rtl="0" algn="ctr">
              <a:spcBef>
                <a:spcPts val="0"/>
              </a:spcBef>
              <a:spcAft>
                <a:spcPts val="0"/>
              </a:spcAft>
              <a:buSzPts val="3200"/>
              <a:buFont typeface="Poppins"/>
              <a:buNone/>
              <a:defRPr sz="3200">
                <a:latin typeface="Poppins"/>
                <a:ea typeface="Poppins"/>
                <a:cs typeface="Poppins"/>
                <a:sym typeface="Poppins"/>
              </a:defRPr>
            </a:lvl8pPr>
            <a:lvl9pPr lvl="8" rtl="0" algn="ctr">
              <a:spcBef>
                <a:spcPts val="0"/>
              </a:spcBef>
              <a:spcAft>
                <a:spcPts val="0"/>
              </a:spcAft>
              <a:buSzPts val="3200"/>
              <a:buFont typeface="Poppins"/>
              <a:buNone/>
              <a:defRPr sz="3200">
                <a:latin typeface="Poppins"/>
                <a:ea typeface="Poppins"/>
                <a:cs typeface="Poppins"/>
                <a:sym typeface="Poppi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spTree>
      <p:nvGrpSpPr>
        <p:cNvPr id="54" name="Shape 54"/>
        <p:cNvGrpSpPr/>
        <p:nvPr/>
      </p:nvGrpSpPr>
      <p:grpSpPr>
        <a:xfrm>
          <a:off x="0" y="0"/>
          <a:ext cx="0" cy="0"/>
          <a:chOff x="0" y="0"/>
          <a:chExt cx="0" cy="0"/>
        </a:xfrm>
      </p:grpSpPr>
      <p:sp>
        <p:nvSpPr>
          <p:cNvPr id="55" name="Google Shape;5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20" name="Google Shape;20;p4"/>
          <p:cNvPicPr preferRelativeResize="0"/>
          <p:nvPr/>
        </p:nvPicPr>
        <p:blipFill>
          <a:blip r:embed="rId3">
            <a:alphaModFix/>
          </a:blip>
          <a:stretch>
            <a:fillRect/>
          </a:stretch>
        </p:blipFill>
        <p:spPr>
          <a:xfrm>
            <a:off x="463875" y="1357300"/>
            <a:ext cx="301625" cy="228825"/>
          </a:xfrm>
          <a:prstGeom prst="rect">
            <a:avLst/>
          </a:prstGeom>
          <a:noFill/>
          <a:ln>
            <a:noFill/>
          </a:ln>
        </p:spPr>
      </p:pic>
      <p:sp>
        <p:nvSpPr>
          <p:cNvPr id="21" name="Google Shape;21;p4"/>
          <p:cNvSpPr txBox="1"/>
          <p:nvPr>
            <p:ph idx="1" type="subTitle"/>
          </p:nvPr>
        </p:nvSpPr>
        <p:spPr>
          <a:xfrm>
            <a:off x="791775" y="1200275"/>
            <a:ext cx="4170900" cy="4977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FFFFFF"/>
                </a:solidFill>
                <a:latin typeface="Poppins"/>
                <a:ea typeface="Poppins"/>
                <a:cs typeface="Poppins"/>
                <a:sym typeface="Poppins"/>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1">
  <p:cSld name="TITLE_AND_BODY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descr="Texto+Imagen 2.png" id="26" name="Google Shape;26;p6"/>
          <p:cNvPicPr preferRelativeResize="0"/>
          <p:nvPr/>
        </p:nvPicPr>
        <p:blipFill>
          <a:blip r:embed="rId2">
            <a:alphaModFix/>
          </a:blip>
          <a:stretch>
            <a:fillRect/>
          </a:stretch>
        </p:blipFill>
        <p:spPr>
          <a:xfrm>
            <a:off x="0" y="0"/>
            <a:ext cx="9144005" cy="5143500"/>
          </a:xfrm>
          <a:prstGeom prst="rect">
            <a:avLst/>
          </a:prstGeom>
          <a:noFill/>
          <a:ln>
            <a:noFill/>
          </a:ln>
        </p:spPr>
      </p:pic>
      <p:sp>
        <p:nvSpPr>
          <p:cNvPr id="27" name="Google Shape;27;p6"/>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800"/>
              <a:buFont typeface="Poppins SemiBold"/>
              <a:buNone/>
              <a:defRPr sz="1800">
                <a:solidFill>
                  <a:srgbClr val="FFFFFF"/>
                </a:solidFill>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Imagen 3" type="titleOnly">
  <p:cSld name="TITLE_ONLY">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7"/>
          <p:cNvSpPr txBox="1"/>
          <p:nvPr>
            <p:ph type="title"/>
          </p:nvPr>
        </p:nvSpPr>
        <p:spPr>
          <a:xfrm>
            <a:off x="311700" y="1039900"/>
            <a:ext cx="3716700" cy="3081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p:cSld name="ONE_COLUMN_TEX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3" name="Google Shape;33;p8"/>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nes">
  <p:cSld name="ONE_COLUMN_TEXT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6" name="Google Shape;36;p9"/>
          <p:cNvSpPr txBox="1"/>
          <p:nvPr>
            <p:ph type="title"/>
          </p:nvPr>
        </p:nvSpPr>
        <p:spPr>
          <a:xfrm>
            <a:off x="311700" y="974375"/>
            <a:ext cx="3716700" cy="1256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SemiBold"/>
              <a:buNone/>
              <a:defRPr sz="1800">
                <a:latin typeface="Poppins SemiBold"/>
                <a:ea typeface="Poppins SemiBold"/>
                <a:cs typeface="Poppins SemiBold"/>
                <a:sym typeface="Poppins SemiBold"/>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nes + Codigo">
  <p:cSld name="ONE_COLUMN_TEXT_1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1.jp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1" Type="http://schemas.openxmlformats.org/officeDocument/2006/relationships/hyperlink" Target="https://maven.apache.org/plugins/maven-pmd-plugin/" TargetMode="External"/><Relationship Id="rId10" Type="http://schemas.openxmlformats.org/officeDocument/2006/relationships/hyperlink" Target="https://commons.apache.org/proper/commons-collections/apidocs/overview-summary.html" TargetMode="External"/><Relationship Id="rId12" Type="http://schemas.openxmlformats.org/officeDocument/2006/relationships/hyperlink" Target="https://www.mojohaus.org/exec-maven-plugin/" TargetMode="External"/><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1.jpg"/><Relationship Id="rId9" Type="http://schemas.openxmlformats.org/officeDocument/2006/relationships/hyperlink" Target="https://maven.apache.org/plugins/index.html" TargetMode="External"/><Relationship Id="rId5" Type="http://schemas.openxmlformats.org/officeDocument/2006/relationships/image" Target="../media/image19.png"/><Relationship Id="rId6" Type="http://schemas.openxmlformats.org/officeDocument/2006/relationships/hyperlink" Target="https://maven.apache.org/guides/introduction/introduction-to-the-standard-directory-layout.html" TargetMode="External"/><Relationship Id="rId7" Type="http://schemas.openxmlformats.org/officeDocument/2006/relationships/hyperlink" Target="https://maven.apache.org/guides/introduction/introduction-to-the-lifecycle.html" TargetMode="External"/><Relationship Id="rId8" Type="http://schemas.openxmlformats.org/officeDocument/2006/relationships/hyperlink" Target="https://mvnrepository.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1.jp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ph type="ctrTitle"/>
          </p:nvPr>
        </p:nvSpPr>
        <p:spPr>
          <a:xfrm>
            <a:off x="1018525" y="1908550"/>
            <a:ext cx="6096000" cy="8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CódigoFacilito.</a:t>
            </a:r>
            <a:endParaRPr/>
          </a:p>
        </p:txBody>
      </p:sp>
      <p:sp>
        <p:nvSpPr>
          <p:cNvPr id="61" name="Google Shape;61;p17"/>
          <p:cNvSpPr txBox="1"/>
          <p:nvPr>
            <p:ph idx="2" type="ctrTitle"/>
          </p:nvPr>
        </p:nvSpPr>
        <p:spPr>
          <a:xfrm>
            <a:off x="1018525" y="2713175"/>
            <a:ext cx="69078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MAVEN</a:t>
            </a:r>
            <a:endParaRPr/>
          </a:p>
        </p:txBody>
      </p:sp>
      <p:sp>
        <p:nvSpPr>
          <p:cNvPr id="62" name="Google Shape;62;p17"/>
          <p:cNvSpPr txBox="1"/>
          <p:nvPr>
            <p:ph idx="3" type="ctrTitle"/>
          </p:nvPr>
        </p:nvSpPr>
        <p:spPr>
          <a:xfrm>
            <a:off x="1170925" y="3185692"/>
            <a:ext cx="2099100" cy="3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Cynthia Castillo - Instructora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pic>
        <p:nvPicPr>
          <p:cNvPr id="148" name="Google Shape;148;p26"/>
          <p:cNvPicPr preferRelativeResize="0"/>
          <p:nvPr/>
        </p:nvPicPr>
        <p:blipFill rotWithShape="1">
          <a:blip r:embed="rId4">
            <a:alphaModFix/>
          </a:blip>
          <a:srcRect b="0" l="12912" r="12919" t="0"/>
          <a:stretch/>
        </p:blipFill>
        <p:spPr>
          <a:xfrm>
            <a:off x="3763600" y="0"/>
            <a:ext cx="5086428" cy="5143500"/>
          </a:xfrm>
          <a:prstGeom prst="rect">
            <a:avLst/>
          </a:prstGeom>
          <a:noFill/>
          <a:ln>
            <a:noFill/>
          </a:ln>
        </p:spPr>
      </p:pic>
      <p:pic>
        <p:nvPicPr>
          <p:cNvPr id="149" name="Google Shape;149;p26"/>
          <p:cNvPicPr preferRelativeResize="0"/>
          <p:nvPr/>
        </p:nvPicPr>
        <p:blipFill>
          <a:blip r:embed="rId5">
            <a:alphaModFix/>
          </a:blip>
          <a:stretch>
            <a:fillRect/>
          </a:stretch>
        </p:blipFill>
        <p:spPr>
          <a:xfrm>
            <a:off x="0" y="0"/>
            <a:ext cx="9144000" cy="5143500"/>
          </a:xfrm>
          <a:prstGeom prst="rect">
            <a:avLst/>
          </a:prstGeom>
          <a:noFill/>
          <a:ln>
            <a:noFill/>
          </a:ln>
        </p:spPr>
      </p:pic>
      <p:sp>
        <p:nvSpPr>
          <p:cNvPr id="150" name="Google Shape;150;p26"/>
          <p:cNvSpPr txBox="1"/>
          <p:nvPr>
            <p:ph type="title"/>
          </p:nvPr>
        </p:nvSpPr>
        <p:spPr>
          <a:xfrm>
            <a:off x="896375" y="666675"/>
            <a:ext cx="3201900" cy="93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REPOSITORIO DE</a:t>
            </a:r>
            <a:endParaRPr/>
          </a:p>
          <a:p>
            <a:pPr indent="0" lvl="0" marL="0" rtl="0" algn="l">
              <a:spcBef>
                <a:spcPts val="0"/>
              </a:spcBef>
              <a:spcAft>
                <a:spcPts val="0"/>
              </a:spcAft>
              <a:buNone/>
            </a:pPr>
            <a:r>
              <a:rPr lang="es"/>
              <a:t>GITHUB</a:t>
            </a:r>
            <a:endParaRPr/>
          </a:p>
        </p:txBody>
      </p:sp>
      <p:sp>
        <p:nvSpPr>
          <p:cNvPr id="151" name="Google Shape;151;p26"/>
          <p:cNvSpPr txBox="1"/>
          <p:nvPr/>
        </p:nvSpPr>
        <p:spPr>
          <a:xfrm>
            <a:off x="474125" y="2025800"/>
            <a:ext cx="5847600" cy="10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https://github.com/cindychateau/Java-CodigoFacilito</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p27"/>
          <p:cNvPicPr preferRelativeResize="0"/>
          <p:nvPr/>
        </p:nvPicPr>
        <p:blipFill rotWithShape="1">
          <a:blip r:embed="rId4">
            <a:alphaModFix/>
          </a:blip>
          <a:srcRect b="0" l="12912" r="12919" t="0"/>
          <a:stretch/>
        </p:blipFill>
        <p:spPr>
          <a:xfrm>
            <a:off x="3763600" y="0"/>
            <a:ext cx="5086428" cy="5143500"/>
          </a:xfrm>
          <a:prstGeom prst="rect">
            <a:avLst/>
          </a:prstGeom>
          <a:noFill/>
          <a:ln>
            <a:noFill/>
          </a:ln>
        </p:spPr>
      </p:pic>
      <p:pic>
        <p:nvPicPr>
          <p:cNvPr id="157" name="Google Shape;157;p27"/>
          <p:cNvPicPr preferRelativeResize="0"/>
          <p:nvPr/>
        </p:nvPicPr>
        <p:blipFill>
          <a:blip r:embed="rId5">
            <a:alphaModFix/>
          </a:blip>
          <a:stretch>
            <a:fillRect/>
          </a:stretch>
        </p:blipFill>
        <p:spPr>
          <a:xfrm>
            <a:off x="0" y="0"/>
            <a:ext cx="9144000" cy="5143500"/>
          </a:xfrm>
          <a:prstGeom prst="rect">
            <a:avLst/>
          </a:prstGeom>
          <a:noFill/>
          <a:ln>
            <a:noFill/>
          </a:ln>
        </p:spPr>
      </p:pic>
      <p:sp>
        <p:nvSpPr>
          <p:cNvPr id="158" name="Google Shape;158;p27"/>
          <p:cNvSpPr txBox="1"/>
          <p:nvPr>
            <p:ph type="title"/>
          </p:nvPr>
        </p:nvSpPr>
        <p:spPr>
          <a:xfrm>
            <a:off x="896375" y="666675"/>
            <a:ext cx="3201900" cy="93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ENLACES DE INTERÉS</a:t>
            </a:r>
            <a:endParaRPr/>
          </a:p>
        </p:txBody>
      </p:sp>
      <p:sp>
        <p:nvSpPr>
          <p:cNvPr id="159" name="Google Shape;159;p27"/>
          <p:cNvSpPr txBox="1"/>
          <p:nvPr/>
        </p:nvSpPr>
        <p:spPr>
          <a:xfrm>
            <a:off x="474125" y="2025800"/>
            <a:ext cx="7984500" cy="22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u="sng">
                <a:solidFill>
                  <a:schemeClr val="hlink"/>
                </a:solidFill>
                <a:hlinkClick r:id="rId6"/>
              </a:rPr>
              <a:t>https://maven.apache.org/guides/introduction/introduction-to-the-standard-directory-layout.html</a:t>
            </a:r>
            <a:endParaRPr sz="1300"/>
          </a:p>
          <a:p>
            <a:pPr indent="0" lvl="0" marL="0" rtl="0" algn="l">
              <a:spcBef>
                <a:spcPts val="0"/>
              </a:spcBef>
              <a:spcAft>
                <a:spcPts val="0"/>
              </a:spcAft>
              <a:buNone/>
            </a:pPr>
            <a:r>
              <a:rPr lang="es" sz="1300" u="sng">
                <a:solidFill>
                  <a:schemeClr val="hlink"/>
                </a:solidFill>
                <a:hlinkClick r:id="rId7"/>
              </a:rPr>
              <a:t>https://maven.apache.org/guides/introduction/introduction-to-the-lifecycle.html</a:t>
            </a:r>
            <a:endParaRPr sz="1300"/>
          </a:p>
          <a:p>
            <a:pPr indent="0" lvl="0" marL="0" rtl="0" algn="l">
              <a:spcBef>
                <a:spcPts val="0"/>
              </a:spcBef>
              <a:spcAft>
                <a:spcPts val="0"/>
              </a:spcAft>
              <a:buNone/>
            </a:pPr>
            <a:r>
              <a:rPr lang="es" sz="1300" u="sng">
                <a:solidFill>
                  <a:schemeClr val="hlink"/>
                </a:solidFill>
                <a:hlinkClick r:id="rId8"/>
              </a:rPr>
              <a:t>https://mvnrepository.com/</a:t>
            </a:r>
            <a:endParaRPr sz="1300">
              <a:solidFill>
                <a:schemeClr val="dk1"/>
              </a:solidFill>
            </a:endParaRPr>
          </a:p>
          <a:p>
            <a:pPr indent="0" lvl="0" marL="0" rtl="0" algn="l">
              <a:spcBef>
                <a:spcPts val="0"/>
              </a:spcBef>
              <a:spcAft>
                <a:spcPts val="0"/>
              </a:spcAft>
              <a:buNone/>
            </a:pPr>
            <a:r>
              <a:rPr lang="es" sz="1300" u="sng">
                <a:solidFill>
                  <a:schemeClr val="hlink"/>
                </a:solidFill>
                <a:hlinkClick r:id="rId9"/>
              </a:rPr>
              <a:t>https://maven.apache.org/plugins/index.html</a:t>
            </a:r>
            <a:endParaRPr sz="1300">
              <a:solidFill>
                <a:schemeClr val="dk1"/>
              </a:solidFill>
            </a:endParaRPr>
          </a:p>
          <a:p>
            <a:pPr indent="0" lvl="0" marL="0" rtl="0" algn="l">
              <a:spcBef>
                <a:spcPts val="0"/>
              </a:spcBef>
              <a:spcAft>
                <a:spcPts val="0"/>
              </a:spcAft>
              <a:buNone/>
            </a:pPr>
            <a:r>
              <a:rPr lang="es" sz="1300" u="sng">
                <a:solidFill>
                  <a:schemeClr val="hlink"/>
                </a:solidFill>
                <a:hlinkClick r:id="rId10"/>
              </a:rPr>
              <a:t>https://commons.apache.org/proper/commons-collections/apidocs/overview-summary.html</a:t>
            </a:r>
            <a:endParaRPr sz="1300">
              <a:solidFill>
                <a:schemeClr val="dk1"/>
              </a:solidFill>
            </a:endParaRPr>
          </a:p>
          <a:p>
            <a:pPr indent="0" lvl="0" marL="0" rtl="0" algn="l">
              <a:spcBef>
                <a:spcPts val="0"/>
              </a:spcBef>
              <a:spcAft>
                <a:spcPts val="0"/>
              </a:spcAft>
              <a:buNone/>
            </a:pPr>
            <a:r>
              <a:rPr lang="es" sz="1300" u="sng">
                <a:solidFill>
                  <a:schemeClr val="hlink"/>
                </a:solidFill>
                <a:hlinkClick r:id="rId11"/>
              </a:rPr>
              <a:t>https://maven.apache.org/plugins/maven-pmd-plugin/</a:t>
            </a:r>
            <a:endParaRPr sz="1300">
              <a:solidFill>
                <a:schemeClr val="dk1"/>
              </a:solidFill>
            </a:endParaRPr>
          </a:p>
          <a:p>
            <a:pPr indent="0" lvl="0" marL="0" rtl="0" algn="l">
              <a:spcBef>
                <a:spcPts val="0"/>
              </a:spcBef>
              <a:spcAft>
                <a:spcPts val="0"/>
              </a:spcAft>
              <a:buNone/>
            </a:pPr>
            <a:r>
              <a:rPr lang="es" sz="1300" u="sng">
                <a:solidFill>
                  <a:schemeClr val="hlink"/>
                </a:solidFill>
                <a:hlinkClick r:id="rId12"/>
              </a:rPr>
              <a:t>https://www.mojohaus.org/exec-maven-plugin/</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8"/>
          <p:cNvSpPr txBox="1"/>
          <p:nvPr>
            <p:ph idx="1" type="subTitle"/>
          </p:nvPr>
        </p:nvSpPr>
        <p:spPr>
          <a:xfrm>
            <a:off x="791775" y="1200275"/>
            <a:ext cx="56487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¿Qué es Maven?</a:t>
            </a:r>
            <a:endParaRPr/>
          </a:p>
        </p:txBody>
      </p:sp>
      <p:pic>
        <p:nvPicPr>
          <p:cNvPr id="68" name="Google Shape;68;p18"/>
          <p:cNvPicPr preferRelativeResize="0"/>
          <p:nvPr/>
        </p:nvPicPr>
        <p:blipFill>
          <a:blip r:embed="rId3">
            <a:alphaModFix/>
          </a:blip>
          <a:stretch>
            <a:fillRect/>
          </a:stretch>
        </p:blipFill>
        <p:spPr>
          <a:xfrm>
            <a:off x="463875" y="1900308"/>
            <a:ext cx="301625" cy="228825"/>
          </a:xfrm>
          <a:prstGeom prst="rect">
            <a:avLst/>
          </a:prstGeom>
          <a:noFill/>
          <a:ln>
            <a:noFill/>
          </a:ln>
        </p:spPr>
      </p:pic>
      <p:sp>
        <p:nvSpPr>
          <p:cNvPr id="69" name="Google Shape;69;p18"/>
          <p:cNvSpPr txBox="1"/>
          <p:nvPr>
            <p:ph idx="1" type="subTitle"/>
          </p:nvPr>
        </p:nvSpPr>
        <p:spPr>
          <a:xfrm>
            <a:off x="791775" y="1733675"/>
            <a:ext cx="50751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Estructura de Directorios</a:t>
            </a:r>
            <a:endParaRPr/>
          </a:p>
        </p:txBody>
      </p:sp>
      <p:pic>
        <p:nvPicPr>
          <p:cNvPr id="70" name="Google Shape;70;p18"/>
          <p:cNvPicPr preferRelativeResize="0"/>
          <p:nvPr/>
        </p:nvPicPr>
        <p:blipFill>
          <a:blip r:embed="rId3">
            <a:alphaModFix/>
          </a:blip>
          <a:stretch>
            <a:fillRect/>
          </a:stretch>
        </p:blipFill>
        <p:spPr>
          <a:xfrm>
            <a:off x="463875" y="2433708"/>
            <a:ext cx="301625" cy="228825"/>
          </a:xfrm>
          <a:prstGeom prst="rect">
            <a:avLst/>
          </a:prstGeom>
          <a:noFill/>
          <a:ln>
            <a:noFill/>
          </a:ln>
        </p:spPr>
      </p:pic>
      <p:sp>
        <p:nvSpPr>
          <p:cNvPr id="71" name="Google Shape;71;p18"/>
          <p:cNvSpPr txBox="1"/>
          <p:nvPr>
            <p:ph idx="1" type="subTitle"/>
          </p:nvPr>
        </p:nvSpPr>
        <p:spPr>
          <a:xfrm>
            <a:off x="791775" y="2267075"/>
            <a:ext cx="50751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POM</a:t>
            </a:r>
            <a:endParaRPr/>
          </a:p>
        </p:txBody>
      </p:sp>
      <p:pic>
        <p:nvPicPr>
          <p:cNvPr id="72" name="Google Shape;72;p18"/>
          <p:cNvPicPr preferRelativeResize="0"/>
          <p:nvPr/>
        </p:nvPicPr>
        <p:blipFill>
          <a:blip r:embed="rId3">
            <a:alphaModFix/>
          </a:blip>
          <a:stretch>
            <a:fillRect/>
          </a:stretch>
        </p:blipFill>
        <p:spPr>
          <a:xfrm>
            <a:off x="463875" y="3000883"/>
            <a:ext cx="301625" cy="228825"/>
          </a:xfrm>
          <a:prstGeom prst="rect">
            <a:avLst/>
          </a:prstGeom>
          <a:noFill/>
          <a:ln>
            <a:noFill/>
          </a:ln>
        </p:spPr>
      </p:pic>
      <p:sp>
        <p:nvSpPr>
          <p:cNvPr id="73" name="Google Shape;73;p18"/>
          <p:cNvSpPr txBox="1"/>
          <p:nvPr>
            <p:ph idx="1" type="subTitle"/>
          </p:nvPr>
        </p:nvSpPr>
        <p:spPr>
          <a:xfrm>
            <a:off x="791775" y="2834250"/>
            <a:ext cx="50751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Ciclo de Vida</a:t>
            </a:r>
            <a:endParaRPr/>
          </a:p>
        </p:txBody>
      </p:sp>
      <p:pic>
        <p:nvPicPr>
          <p:cNvPr id="74" name="Google Shape;74;p18"/>
          <p:cNvPicPr preferRelativeResize="0"/>
          <p:nvPr/>
        </p:nvPicPr>
        <p:blipFill>
          <a:blip r:embed="rId3">
            <a:alphaModFix/>
          </a:blip>
          <a:stretch>
            <a:fillRect/>
          </a:stretch>
        </p:blipFill>
        <p:spPr>
          <a:xfrm>
            <a:off x="463875" y="3568058"/>
            <a:ext cx="301625" cy="228825"/>
          </a:xfrm>
          <a:prstGeom prst="rect">
            <a:avLst/>
          </a:prstGeom>
          <a:noFill/>
          <a:ln>
            <a:noFill/>
          </a:ln>
        </p:spPr>
      </p:pic>
      <p:sp>
        <p:nvSpPr>
          <p:cNvPr id="75" name="Google Shape;75;p18"/>
          <p:cNvSpPr txBox="1"/>
          <p:nvPr>
            <p:ph idx="1" type="subTitle"/>
          </p:nvPr>
        </p:nvSpPr>
        <p:spPr>
          <a:xfrm>
            <a:off x="791775" y="3401425"/>
            <a:ext cx="5075100" cy="49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Dependencias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DYA0M8.jpg" id="80" name="Google Shape;80;p19"/>
          <p:cNvPicPr preferRelativeResize="0"/>
          <p:nvPr/>
        </p:nvPicPr>
        <p:blipFill rotWithShape="1">
          <a:blip r:embed="rId3">
            <a:alphaModFix/>
          </a:blip>
          <a:srcRect b="13591" l="0" r="0" t="0"/>
          <a:stretch/>
        </p:blipFill>
        <p:spPr>
          <a:xfrm>
            <a:off x="-45075" y="0"/>
            <a:ext cx="9189078" cy="5299501"/>
          </a:xfrm>
          <a:prstGeom prst="rect">
            <a:avLst/>
          </a:prstGeom>
          <a:noFill/>
          <a:ln>
            <a:noFill/>
          </a:ln>
        </p:spPr>
      </p:pic>
      <p:pic>
        <p:nvPicPr>
          <p:cNvPr descr="Texto+Imagen 2.png" id="81" name="Google Shape;81;p19"/>
          <p:cNvPicPr preferRelativeResize="0"/>
          <p:nvPr/>
        </p:nvPicPr>
        <p:blipFill>
          <a:blip r:embed="rId4">
            <a:alphaModFix/>
          </a:blip>
          <a:stretch>
            <a:fillRect/>
          </a:stretch>
        </p:blipFill>
        <p:spPr>
          <a:xfrm>
            <a:off x="-45075" y="0"/>
            <a:ext cx="9189077" cy="5168856"/>
          </a:xfrm>
          <a:prstGeom prst="rect">
            <a:avLst/>
          </a:prstGeom>
          <a:noFill/>
          <a:ln>
            <a:noFill/>
          </a:ln>
        </p:spPr>
      </p:pic>
      <p:sp>
        <p:nvSpPr>
          <p:cNvPr id="82" name="Google Shape;82;p19"/>
          <p:cNvSpPr txBox="1"/>
          <p:nvPr>
            <p:ph type="title"/>
          </p:nvPr>
        </p:nvSpPr>
        <p:spPr>
          <a:xfrm>
            <a:off x="311700" y="1548750"/>
            <a:ext cx="3716700" cy="257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¿Qué es Maven?</a:t>
            </a:r>
            <a:endParaRPr/>
          </a:p>
        </p:txBody>
      </p:sp>
      <p:pic>
        <p:nvPicPr>
          <p:cNvPr id="83" name="Google Shape;83;p19"/>
          <p:cNvPicPr preferRelativeResize="0"/>
          <p:nvPr/>
        </p:nvPicPr>
        <p:blipFill>
          <a:blip r:embed="rId5">
            <a:alphaModFix/>
          </a:blip>
          <a:stretch>
            <a:fillRect/>
          </a:stretch>
        </p:blipFill>
        <p:spPr>
          <a:xfrm>
            <a:off x="4675650" y="1104621"/>
            <a:ext cx="301625" cy="228825"/>
          </a:xfrm>
          <a:prstGeom prst="rect">
            <a:avLst/>
          </a:prstGeom>
          <a:noFill/>
          <a:ln>
            <a:noFill/>
          </a:ln>
        </p:spPr>
      </p:pic>
      <p:sp>
        <p:nvSpPr>
          <p:cNvPr id="84" name="Google Shape;84;p19"/>
          <p:cNvSpPr txBox="1"/>
          <p:nvPr/>
        </p:nvSpPr>
        <p:spPr>
          <a:xfrm>
            <a:off x="5305175" y="114400"/>
            <a:ext cx="5075100" cy="49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2400">
              <a:solidFill>
                <a:srgbClr val="FFFFFF"/>
              </a:solidFill>
              <a:latin typeface="Poppins"/>
              <a:ea typeface="Poppins"/>
              <a:cs typeface="Poppins"/>
              <a:sym typeface="Poppins"/>
            </a:endParaRPr>
          </a:p>
        </p:txBody>
      </p:sp>
      <p:sp>
        <p:nvSpPr>
          <p:cNvPr id="85" name="Google Shape;85;p19"/>
          <p:cNvSpPr txBox="1"/>
          <p:nvPr/>
        </p:nvSpPr>
        <p:spPr>
          <a:xfrm>
            <a:off x="5019025" y="668950"/>
            <a:ext cx="30099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Poppins Light"/>
                <a:ea typeface="Poppins Light"/>
                <a:cs typeface="Poppins Light"/>
                <a:sym typeface="Poppins Light"/>
              </a:rPr>
              <a:t>Herramienta de gestión y comprensión de proyectos de software</a:t>
            </a:r>
            <a:endParaRPr sz="1800">
              <a:solidFill>
                <a:srgbClr val="FFFFFF"/>
              </a:solidFill>
              <a:latin typeface="Poppins Light"/>
              <a:ea typeface="Poppins Light"/>
              <a:cs typeface="Poppins Light"/>
              <a:sym typeface="Poppins Light"/>
            </a:endParaRPr>
          </a:p>
        </p:txBody>
      </p:sp>
      <p:pic>
        <p:nvPicPr>
          <p:cNvPr id="86" name="Google Shape;86;p19"/>
          <p:cNvPicPr preferRelativeResize="0"/>
          <p:nvPr/>
        </p:nvPicPr>
        <p:blipFill>
          <a:blip r:embed="rId5">
            <a:alphaModFix/>
          </a:blip>
          <a:stretch>
            <a:fillRect/>
          </a:stretch>
        </p:blipFill>
        <p:spPr>
          <a:xfrm>
            <a:off x="4675650" y="2485221"/>
            <a:ext cx="301625" cy="228825"/>
          </a:xfrm>
          <a:prstGeom prst="rect">
            <a:avLst/>
          </a:prstGeom>
          <a:noFill/>
          <a:ln>
            <a:noFill/>
          </a:ln>
        </p:spPr>
      </p:pic>
      <p:sp>
        <p:nvSpPr>
          <p:cNvPr id="87" name="Google Shape;87;p19"/>
          <p:cNvSpPr txBox="1"/>
          <p:nvPr/>
        </p:nvSpPr>
        <p:spPr>
          <a:xfrm>
            <a:off x="5019025" y="2049550"/>
            <a:ext cx="30099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Poppins Light"/>
                <a:ea typeface="Poppins Light"/>
                <a:cs typeface="Poppins Light"/>
                <a:sym typeface="Poppins Light"/>
              </a:rPr>
              <a:t>Basada en un concepto de Project Object Model (POM)</a:t>
            </a:r>
            <a:endParaRPr sz="1800">
              <a:solidFill>
                <a:srgbClr val="FFFFFF"/>
              </a:solidFill>
              <a:latin typeface="Poppins Light"/>
              <a:ea typeface="Poppins Light"/>
              <a:cs typeface="Poppins Light"/>
              <a:sym typeface="Poppins Light"/>
            </a:endParaRPr>
          </a:p>
        </p:txBody>
      </p:sp>
      <p:pic>
        <p:nvPicPr>
          <p:cNvPr id="88" name="Google Shape;88;p19"/>
          <p:cNvPicPr preferRelativeResize="0"/>
          <p:nvPr/>
        </p:nvPicPr>
        <p:blipFill>
          <a:blip r:embed="rId5">
            <a:alphaModFix/>
          </a:blip>
          <a:stretch>
            <a:fillRect/>
          </a:stretch>
        </p:blipFill>
        <p:spPr>
          <a:xfrm>
            <a:off x="4675650" y="3515096"/>
            <a:ext cx="301625" cy="228825"/>
          </a:xfrm>
          <a:prstGeom prst="rect">
            <a:avLst/>
          </a:prstGeom>
          <a:noFill/>
          <a:ln>
            <a:noFill/>
          </a:ln>
        </p:spPr>
      </p:pic>
      <p:sp>
        <p:nvSpPr>
          <p:cNvPr id="89" name="Google Shape;89;p19"/>
          <p:cNvSpPr txBox="1"/>
          <p:nvPr/>
        </p:nvSpPr>
        <p:spPr>
          <a:xfrm>
            <a:off x="5073875" y="3430157"/>
            <a:ext cx="30099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Poppins Light"/>
                <a:ea typeface="Poppins Light"/>
                <a:cs typeface="Poppins Light"/>
                <a:sym typeface="Poppins Light"/>
              </a:rPr>
              <a:t>Ciclos de Vida</a:t>
            </a:r>
            <a:endParaRPr sz="1800">
              <a:solidFill>
                <a:srgbClr val="FFFFFF"/>
              </a:solidFill>
              <a:latin typeface="Poppins Light"/>
              <a:ea typeface="Poppins Light"/>
              <a:cs typeface="Poppins Light"/>
              <a:sym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DYA0M8.jpg" id="94" name="Google Shape;94;p20"/>
          <p:cNvPicPr preferRelativeResize="0"/>
          <p:nvPr/>
        </p:nvPicPr>
        <p:blipFill rotWithShape="1">
          <a:blip r:embed="rId3">
            <a:alphaModFix/>
          </a:blip>
          <a:srcRect b="13591" l="0" r="0" t="0"/>
          <a:stretch/>
        </p:blipFill>
        <p:spPr>
          <a:xfrm>
            <a:off x="-22550" y="-17275"/>
            <a:ext cx="9189078" cy="5299501"/>
          </a:xfrm>
          <a:prstGeom prst="rect">
            <a:avLst/>
          </a:prstGeom>
          <a:noFill/>
          <a:ln>
            <a:noFill/>
          </a:ln>
        </p:spPr>
      </p:pic>
      <p:pic>
        <p:nvPicPr>
          <p:cNvPr descr="Quote+Overlay.png" id="95" name="Google Shape;95;p20"/>
          <p:cNvPicPr preferRelativeResize="0"/>
          <p:nvPr/>
        </p:nvPicPr>
        <p:blipFill>
          <a:blip r:embed="rId4">
            <a:alphaModFix/>
          </a:blip>
          <a:stretch>
            <a:fillRect/>
          </a:stretch>
        </p:blipFill>
        <p:spPr>
          <a:xfrm>
            <a:off x="0" y="0"/>
            <a:ext cx="9143981" cy="5143500"/>
          </a:xfrm>
          <a:prstGeom prst="rect">
            <a:avLst/>
          </a:prstGeom>
          <a:noFill/>
          <a:ln>
            <a:noFill/>
          </a:ln>
        </p:spPr>
      </p:pic>
      <p:sp>
        <p:nvSpPr>
          <p:cNvPr id="96" name="Google Shape;96;p20"/>
          <p:cNvSpPr txBox="1"/>
          <p:nvPr/>
        </p:nvSpPr>
        <p:spPr>
          <a:xfrm>
            <a:off x="304475" y="2348700"/>
            <a:ext cx="37167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Poppins SemiBold"/>
                <a:ea typeface="Poppins SemiBold"/>
                <a:cs typeface="Poppins SemiBold"/>
                <a:sym typeface="Poppins SemiBold"/>
              </a:rPr>
              <a:t>Creación del Proyecto</a:t>
            </a:r>
            <a:endParaRPr sz="1800">
              <a:solidFill>
                <a:srgbClr val="000000"/>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800">
              <a:latin typeface="Poppins SemiBold"/>
              <a:ea typeface="Poppins SemiBold"/>
              <a:cs typeface="Poppins SemiBold"/>
              <a:sym typeface="Poppins SemiBold"/>
            </a:endParaRPr>
          </a:p>
          <a:p>
            <a:pPr indent="0" lvl="0" marL="0" rtl="0" algn="l">
              <a:spcBef>
                <a:spcPts val="0"/>
              </a:spcBef>
              <a:spcAft>
                <a:spcPts val="0"/>
              </a:spcAft>
              <a:buNone/>
            </a:pPr>
            <a:r>
              <a:t/>
            </a:r>
            <a:endParaRPr sz="1800">
              <a:solidFill>
                <a:srgbClr val="000000"/>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800">
              <a:solidFill>
                <a:srgbClr val="000000"/>
              </a:solidFill>
              <a:latin typeface="Poppins SemiBold"/>
              <a:ea typeface="Poppins SemiBold"/>
              <a:cs typeface="Poppins SemiBold"/>
              <a:sym typeface="Poppins SemiBold"/>
            </a:endParaRPr>
          </a:p>
        </p:txBody>
      </p:sp>
      <p:sp>
        <p:nvSpPr>
          <p:cNvPr id="97" name="Google Shape;97;p20"/>
          <p:cNvSpPr txBox="1"/>
          <p:nvPr/>
        </p:nvSpPr>
        <p:spPr>
          <a:xfrm>
            <a:off x="4457350" y="1281150"/>
            <a:ext cx="4488900" cy="22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Poppins Light"/>
              <a:ea typeface="Poppins Light"/>
              <a:cs typeface="Poppins Light"/>
              <a:sym typeface="Poppins Light"/>
            </a:endParaRPr>
          </a:p>
          <a:p>
            <a:pPr indent="0" lvl="0" marL="0" rtl="0" algn="l">
              <a:spcBef>
                <a:spcPts val="0"/>
              </a:spcBef>
              <a:spcAft>
                <a:spcPts val="0"/>
              </a:spcAft>
              <a:buClr>
                <a:schemeClr val="dk1"/>
              </a:buClr>
              <a:buSzPts val="1100"/>
              <a:buFont typeface="Arial"/>
              <a:buNone/>
            </a:pPr>
            <a:r>
              <a:rPr lang="es" sz="1700">
                <a:solidFill>
                  <a:schemeClr val="dk1"/>
                </a:solidFill>
                <a:latin typeface="IBM Plex Mono"/>
                <a:ea typeface="IBM Plex Mono"/>
                <a:cs typeface="IBM Plex Mono"/>
                <a:sym typeface="IBM Plex Mono"/>
              </a:rPr>
              <a:t>mvn -B archetype:generate -DgroupId=com.mycompany.app -DartifactId=my-app -DarchetypeArtifactId=maven-archetype-quickstart -DarchetypeVersion=1.4</a:t>
            </a:r>
            <a:endParaRPr sz="1700">
              <a:solidFill>
                <a:schemeClr val="dk1"/>
              </a:solidFill>
              <a:latin typeface="IBM Plex Mono"/>
              <a:ea typeface="IBM Plex Mono"/>
              <a:cs typeface="IBM Plex Mono"/>
              <a:sym typeface="IBM Plex Mono"/>
            </a:endParaRPr>
          </a:p>
          <a:p>
            <a:pPr indent="0" lvl="0" marL="0" rtl="0" algn="l">
              <a:spcBef>
                <a:spcPts val="0"/>
              </a:spcBef>
              <a:spcAft>
                <a:spcPts val="0"/>
              </a:spcAft>
              <a:buClr>
                <a:schemeClr val="dk1"/>
              </a:buClr>
              <a:buSzPts val="1100"/>
              <a:buFont typeface="Arial"/>
              <a:buNone/>
            </a:pPr>
            <a:r>
              <a:t/>
            </a:r>
            <a:endParaRPr sz="1700">
              <a:solidFill>
                <a:schemeClr val="dk1"/>
              </a:solidFill>
              <a:latin typeface="IBM Plex Mono"/>
              <a:ea typeface="IBM Plex Mono"/>
              <a:cs typeface="IBM Plex Mono"/>
              <a:sym typeface="IBM Plex Mono"/>
            </a:endParaRPr>
          </a:p>
          <a:p>
            <a:pPr indent="0" lvl="0" marL="0" rtl="0" algn="l">
              <a:spcBef>
                <a:spcPts val="0"/>
              </a:spcBef>
              <a:spcAft>
                <a:spcPts val="0"/>
              </a:spcAft>
              <a:buNone/>
            </a:pPr>
            <a:r>
              <a:t/>
            </a:r>
            <a:endParaRPr sz="1700">
              <a:solidFill>
                <a:schemeClr val="dk1"/>
              </a:solidFill>
              <a:latin typeface="IBM Plex Mono"/>
              <a:ea typeface="IBM Plex Mono"/>
              <a:cs typeface="IBM Plex Mono"/>
              <a:sym typeface="IBM Plex Mono"/>
            </a:endParaRPr>
          </a:p>
        </p:txBody>
      </p:sp>
      <p:cxnSp>
        <p:nvCxnSpPr>
          <p:cNvPr id="98" name="Google Shape;98;p20"/>
          <p:cNvCxnSpPr/>
          <p:nvPr/>
        </p:nvCxnSpPr>
        <p:spPr>
          <a:xfrm>
            <a:off x="6275800" y="2424000"/>
            <a:ext cx="852000" cy="0"/>
          </a:xfrm>
          <a:prstGeom prst="straightConnector1">
            <a:avLst/>
          </a:prstGeom>
          <a:noFill/>
          <a:ln cap="flat" cmpd="sng" w="28575">
            <a:solidFill>
              <a:schemeClr val="accent1"/>
            </a:solidFill>
            <a:prstDash val="solid"/>
            <a:round/>
            <a:headEnd len="med" w="med" type="none"/>
            <a:tailEnd len="med" w="med" type="none"/>
          </a:ln>
        </p:spPr>
      </p:cxnSp>
      <p:sp>
        <p:nvSpPr>
          <p:cNvPr id="99" name="Google Shape;99;p20"/>
          <p:cNvSpPr txBox="1"/>
          <p:nvPr/>
        </p:nvSpPr>
        <p:spPr>
          <a:xfrm>
            <a:off x="4659300" y="3989300"/>
            <a:ext cx="380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chemeClr val="accent1"/>
                </a:solidFill>
                <a:latin typeface="Poppins"/>
                <a:ea typeface="Poppins"/>
                <a:cs typeface="Poppins"/>
                <a:sym typeface="Poppins"/>
              </a:rPr>
              <a:t>Establece el artifactId</a:t>
            </a:r>
            <a:endParaRPr sz="2400">
              <a:solidFill>
                <a:schemeClr val="accent1"/>
              </a:solidFill>
              <a:latin typeface="Poppins"/>
              <a:ea typeface="Poppins"/>
              <a:cs typeface="Poppins"/>
              <a:sym typeface="Poppins"/>
            </a:endParaRPr>
          </a:p>
        </p:txBody>
      </p:sp>
      <p:cxnSp>
        <p:nvCxnSpPr>
          <p:cNvPr id="100" name="Google Shape;100;p20"/>
          <p:cNvCxnSpPr/>
          <p:nvPr/>
        </p:nvCxnSpPr>
        <p:spPr>
          <a:xfrm>
            <a:off x="5850875" y="2156600"/>
            <a:ext cx="2261400" cy="0"/>
          </a:xfrm>
          <a:prstGeom prst="straightConnector1">
            <a:avLst/>
          </a:prstGeom>
          <a:noFill/>
          <a:ln cap="flat" cmpd="sng" w="28575">
            <a:solidFill>
              <a:srgbClr val="9900FF"/>
            </a:solidFill>
            <a:prstDash val="solid"/>
            <a:round/>
            <a:headEnd len="med" w="med" type="none"/>
            <a:tailEnd len="med" w="med" type="none"/>
          </a:ln>
        </p:spPr>
      </p:cxnSp>
      <p:sp>
        <p:nvSpPr>
          <p:cNvPr id="101" name="Google Shape;101;p20"/>
          <p:cNvSpPr txBox="1"/>
          <p:nvPr/>
        </p:nvSpPr>
        <p:spPr>
          <a:xfrm>
            <a:off x="4611400" y="3511400"/>
            <a:ext cx="380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rgbClr val="9900FF"/>
                </a:solidFill>
                <a:latin typeface="Poppins"/>
                <a:ea typeface="Poppins"/>
                <a:cs typeface="Poppins"/>
                <a:sym typeface="Poppins"/>
              </a:rPr>
              <a:t>Establece el Group ID</a:t>
            </a:r>
            <a:endParaRPr sz="2400">
              <a:solidFill>
                <a:srgbClr val="9900FF"/>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pic>
        <p:nvPicPr>
          <p:cNvPr id="106" name="Google Shape;106;p21"/>
          <p:cNvPicPr preferRelativeResize="0"/>
          <p:nvPr/>
        </p:nvPicPr>
        <p:blipFill rotWithShape="1">
          <a:blip r:embed="rId4">
            <a:alphaModFix/>
          </a:blip>
          <a:srcRect b="0" l="12912" r="12919" t="0"/>
          <a:stretch/>
        </p:blipFill>
        <p:spPr>
          <a:xfrm>
            <a:off x="3763600" y="0"/>
            <a:ext cx="5086428" cy="5143500"/>
          </a:xfrm>
          <a:prstGeom prst="rect">
            <a:avLst/>
          </a:prstGeom>
          <a:noFill/>
          <a:ln>
            <a:noFill/>
          </a:ln>
        </p:spPr>
      </p:pic>
      <p:pic>
        <p:nvPicPr>
          <p:cNvPr id="107" name="Google Shape;107;p21"/>
          <p:cNvPicPr preferRelativeResize="0"/>
          <p:nvPr/>
        </p:nvPicPr>
        <p:blipFill>
          <a:blip r:embed="rId5">
            <a:alphaModFix/>
          </a:blip>
          <a:stretch>
            <a:fillRect/>
          </a:stretch>
        </p:blipFill>
        <p:spPr>
          <a:xfrm>
            <a:off x="0" y="0"/>
            <a:ext cx="9144000" cy="5143500"/>
          </a:xfrm>
          <a:prstGeom prst="rect">
            <a:avLst/>
          </a:prstGeom>
          <a:noFill/>
          <a:ln>
            <a:noFill/>
          </a:ln>
        </p:spPr>
      </p:pic>
      <p:sp>
        <p:nvSpPr>
          <p:cNvPr id="108" name="Google Shape;108;p21"/>
          <p:cNvSpPr txBox="1"/>
          <p:nvPr>
            <p:ph type="title"/>
          </p:nvPr>
        </p:nvSpPr>
        <p:spPr>
          <a:xfrm>
            <a:off x="896375" y="666675"/>
            <a:ext cx="3201900" cy="93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Estructura de </a:t>
            </a:r>
            <a:endParaRPr/>
          </a:p>
          <a:p>
            <a:pPr indent="0" lvl="0" marL="0" rtl="0" algn="l">
              <a:spcBef>
                <a:spcPts val="0"/>
              </a:spcBef>
              <a:spcAft>
                <a:spcPts val="0"/>
              </a:spcAft>
              <a:buNone/>
            </a:pPr>
            <a:r>
              <a:rPr lang="es"/>
              <a:t>Directorios</a:t>
            </a:r>
            <a:endParaRPr/>
          </a:p>
        </p:txBody>
      </p:sp>
      <p:sp>
        <p:nvSpPr>
          <p:cNvPr id="109" name="Google Shape;109;p21"/>
          <p:cNvSpPr txBox="1"/>
          <p:nvPr/>
        </p:nvSpPr>
        <p:spPr>
          <a:xfrm>
            <a:off x="3382600" y="474425"/>
            <a:ext cx="59565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my-app</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pom.xml</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src</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 main</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   `-- java</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       `-- com</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           `-- mycompany</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               `-- app</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                   `-- App.java</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 test</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 java</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 com</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 mycompany</a:t>
            </a:r>
            <a:endParaRPr sz="18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lang="es" sz="1800">
                <a:solidFill>
                  <a:srgbClr val="333333"/>
                </a:solidFill>
                <a:highlight>
                  <a:srgbClr val="F5F5F5"/>
                </a:highlight>
                <a:latin typeface="Courier New"/>
                <a:ea typeface="Courier New"/>
                <a:cs typeface="Courier New"/>
                <a:sym typeface="Courier New"/>
              </a:rPr>
              <a:t>                    `-- app</a:t>
            </a:r>
            <a:endParaRPr sz="1800">
              <a:solidFill>
                <a:srgbClr val="333333"/>
              </a:solidFill>
              <a:highlight>
                <a:srgbClr val="F5F5F5"/>
              </a:highlight>
              <a:latin typeface="Courier New"/>
              <a:ea typeface="Courier New"/>
              <a:cs typeface="Courier New"/>
              <a:sym typeface="Courier New"/>
            </a:endParaRPr>
          </a:p>
          <a:p>
            <a:pPr indent="0" lvl="0" marL="88900" marR="88900" rtl="0" algn="l">
              <a:lnSpc>
                <a:spcPct val="150000"/>
              </a:lnSpc>
              <a:spcBef>
                <a:spcPts val="0"/>
              </a:spcBef>
              <a:spcAft>
                <a:spcPts val="800"/>
              </a:spcAft>
              <a:buNone/>
            </a:pPr>
            <a:r>
              <a:rPr lang="es" sz="1800">
                <a:solidFill>
                  <a:srgbClr val="333333"/>
                </a:solidFill>
                <a:highlight>
                  <a:srgbClr val="F5F5F5"/>
                </a:highlight>
                <a:latin typeface="Courier New"/>
                <a:ea typeface="Courier New"/>
                <a:cs typeface="Courier New"/>
                <a:sym typeface="Courier New"/>
              </a:rPr>
              <a:t>                        `-- AppTest.java</a:t>
            </a:r>
            <a:endParaRPr sz="1800">
              <a:solidFill>
                <a:srgbClr val="333333"/>
              </a:solidFill>
              <a:highlight>
                <a:srgbClr val="F5F5F5"/>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Texto+Imagen 3 - Overlay.png" id="114" name="Google Shape;114;p22"/>
          <p:cNvPicPr preferRelativeResize="0"/>
          <p:nvPr/>
        </p:nvPicPr>
        <p:blipFill>
          <a:blip r:embed="rId3">
            <a:alphaModFix/>
          </a:blip>
          <a:stretch>
            <a:fillRect/>
          </a:stretch>
        </p:blipFill>
        <p:spPr>
          <a:xfrm>
            <a:off x="12" y="0"/>
            <a:ext cx="9143971" cy="5143500"/>
          </a:xfrm>
          <a:prstGeom prst="rect">
            <a:avLst/>
          </a:prstGeom>
          <a:noFill/>
          <a:ln>
            <a:noFill/>
          </a:ln>
        </p:spPr>
      </p:pic>
      <p:sp>
        <p:nvSpPr>
          <p:cNvPr id="115" name="Google Shape;115;p22"/>
          <p:cNvSpPr txBox="1"/>
          <p:nvPr>
            <p:ph type="title"/>
          </p:nvPr>
        </p:nvSpPr>
        <p:spPr>
          <a:xfrm>
            <a:off x="311700" y="1039900"/>
            <a:ext cx="3716700" cy="30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POM</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Project Object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Es una representación en XML del proyecto.</a:t>
            </a:r>
            <a:endParaRPr/>
          </a:p>
          <a:p>
            <a:pPr indent="0" lvl="0" marL="0" rtl="0" algn="l">
              <a:spcBef>
                <a:spcPts val="0"/>
              </a:spcBef>
              <a:spcAft>
                <a:spcPts val="0"/>
              </a:spcAft>
              <a:buNone/>
            </a:pPr>
            <a:r>
              <a:t/>
            </a:r>
            <a:endParaRPr/>
          </a:p>
        </p:txBody>
      </p:sp>
      <p:pic>
        <p:nvPicPr>
          <p:cNvPr id="116" name="Google Shape;116;p22"/>
          <p:cNvPicPr preferRelativeResize="0"/>
          <p:nvPr/>
        </p:nvPicPr>
        <p:blipFill>
          <a:blip r:embed="rId4">
            <a:alphaModFix/>
          </a:blip>
          <a:stretch>
            <a:fillRect/>
          </a:stretch>
        </p:blipFill>
        <p:spPr>
          <a:xfrm>
            <a:off x="3952200" y="423425"/>
            <a:ext cx="5181600" cy="4314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DYA0M8.jpg" id="121" name="Google Shape;121;p23"/>
          <p:cNvPicPr preferRelativeResize="0"/>
          <p:nvPr/>
        </p:nvPicPr>
        <p:blipFill rotWithShape="1">
          <a:blip r:embed="rId3">
            <a:alphaModFix/>
          </a:blip>
          <a:srcRect b="13591" l="0" r="0" t="0"/>
          <a:stretch/>
        </p:blipFill>
        <p:spPr>
          <a:xfrm>
            <a:off x="-45075" y="0"/>
            <a:ext cx="9189078" cy="5299501"/>
          </a:xfrm>
          <a:prstGeom prst="rect">
            <a:avLst/>
          </a:prstGeom>
          <a:noFill/>
          <a:ln>
            <a:noFill/>
          </a:ln>
        </p:spPr>
      </p:pic>
      <p:pic>
        <p:nvPicPr>
          <p:cNvPr descr="Texto+Imagen 2.png" id="122" name="Google Shape;122;p23"/>
          <p:cNvPicPr preferRelativeResize="0"/>
          <p:nvPr/>
        </p:nvPicPr>
        <p:blipFill>
          <a:blip r:embed="rId4">
            <a:alphaModFix/>
          </a:blip>
          <a:stretch>
            <a:fillRect/>
          </a:stretch>
        </p:blipFill>
        <p:spPr>
          <a:xfrm>
            <a:off x="-45075" y="0"/>
            <a:ext cx="9189077" cy="5168856"/>
          </a:xfrm>
          <a:prstGeom prst="rect">
            <a:avLst/>
          </a:prstGeom>
          <a:noFill/>
          <a:ln>
            <a:noFill/>
          </a:ln>
        </p:spPr>
      </p:pic>
      <p:sp>
        <p:nvSpPr>
          <p:cNvPr id="123" name="Google Shape;123;p23"/>
          <p:cNvSpPr txBox="1"/>
          <p:nvPr>
            <p:ph type="title"/>
          </p:nvPr>
        </p:nvSpPr>
        <p:spPr>
          <a:xfrm>
            <a:off x="3388015" y="154600"/>
            <a:ext cx="2322900" cy="4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200"/>
              <a:t>Ciclo de Vida</a:t>
            </a:r>
            <a:endParaRPr sz="2200"/>
          </a:p>
        </p:txBody>
      </p:sp>
      <p:pic>
        <p:nvPicPr>
          <p:cNvPr id="124" name="Google Shape;124;p23"/>
          <p:cNvPicPr preferRelativeResize="0"/>
          <p:nvPr/>
        </p:nvPicPr>
        <p:blipFill>
          <a:blip r:embed="rId5">
            <a:alphaModFix/>
          </a:blip>
          <a:stretch>
            <a:fillRect/>
          </a:stretch>
        </p:blipFill>
        <p:spPr>
          <a:xfrm>
            <a:off x="3807100" y="1066796"/>
            <a:ext cx="301625" cy="228825"/>
          </a:xfrm>
          <a:prstGeom prst="rect">
            <a:avLst/>
          </a:prstGeom>
          <a:noFill/>
          <a:ln>
            <a:noFill/>
          </a:ln>
        </p:spPr>
      </p:pic>
      <p:pic>
        <p:nvPicPr>
          <p:cNvPr id="125" name="Google Shape;125;p23"/>
          <p:cNvPicPr preferRelativeResize="0"/>
          <p:nvPr/>
        </p:nvPicPr>
        <p:blipFill>
          <a:blip r:embed="rId5">
            <a:alphaModFix/>
          </a:blip>
          <a:stretch>
            <a:fillRect/>
          </a:stretch>
        </p:blipFill>
        <p:spPr>
          <a:xfrm>
            <a:off x="6908325" y="1066796"/>
            <a:ext cx="301625" cy="228825"/>
          </a:xfrm>
          <a:prstGeom prst="rect">
            <a:avLst/>
          </a:prstGeom>
          <a:noFill/>
          <a:ln>
            <a:noFill/>
          </a:ln>
        </p:spPr>
      </p:pic>
      <p:sp>
        <p:nvSpPr>
          <p:cNvPr id="126" name="Google Shape;126;p23"/>
          <p:cNvSpPr txBox="1"/>
          <p:nvPr/>
        </p:nvSpPr>
        <p:spPr>
          <a:xfrm>
            <a:off x="707550" y="896359"/>
            <a:ext cx="30099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Poppins Light"/>
                <a:ea typeface="Poppins Light"/>
                <a:cs typeface="Poppins Light"/>
                <a:sym typeface="Poppins Light"/>
              </a:rPr>
              <a:t>CLEAN</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pre-clean</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clean</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post-clean</a:t>
            </a:r>
            <a:endParaRPr sz="1800">
              <a:solidFill>
                <a:srgbClr val="FFFFFF"/>
              </a:solidFill>
              <a:latin typeface="Poppins Light"/>
              <a:ea typeface="Poppins Light"/>
              <a:cs typeface="Poppins Light"/>
              <a:sym typeface="Poppins Light"/>
            </a:endParaRPr>
          </a:p>
        </p:txBody>
      </p:sp>
      <p:sp>
        <p:nvSpPr>
          <p:cNvPr id="127" name="Google Shape;127;p23"/>
          <p:cNvSpPr txBox="1"/>
          <p:nvPr/>
        </p:nvSpPr>
        <p:spPr>
          <a:xfrm>
            <a:off x="4108725" y="896359"/>
            <a:ext cx="30099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Poppins Light"/>
                <a:ea typeface="Poppins Light"/>
                <a:cs typeface="Poppins Light"/>
                <a:sym typeface="Poppins Light"/>
              </a:rPr>
              <a:t>DEFAULT</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validate</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compile</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test</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package</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verify</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install</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deploy</a:t>
            </a:r>
            <a:endParaRPr sz="1800">
              <a:solidFill>
                <a:srgbClr val="FFFFFF"/>
              </a:solidFill>
              <a:latin typeface="Poppins Light"/>
              <a:ea typeface="Poppins Light"/>
              <a:cs typeface="Poppins Light"/>
              <a:sym typeface="Poppins Light"/>
            </a:endParaRPr>
          </a:p>
        </p:txBody>
      </p:sp>
      <p:sp>
        <p:nvSpPr>
          <p:cNvPr id="128" name="Google Shape;128;p23"/>
          <p:cNvSpPr txBox="1"/>
          <p:nvPr/>
        </p:nvSpPr>
        <p:spPr>
          <a:xfrm>
            <a:off x="7253375" y="914409"/>
            <a:ext cx="30099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latin typeface="Poppins Light"/>
                <a:ea typeface="Poppins Light"/>
                <a:cs typeface="Poppins Light"/>
                <a:sym typeface="Poppins Light"/>
              </a:rPr>
              <a:t>SITE</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pre-site</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site</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post-site</a:t>
            </a:r>
            <a:endParaRPr sz="1800">
              <a:solidFill>
                <a:srgbClr val="FFFFFF"/>
              </a:solidFill>
              <a:latin typeface="Poppins Light"/>
              <a:ea typeface="Poppins Light"/>
              <a:cs typeface="Poppins Light"/>
              <a:sym typeface="Poppins Light"/>
            </a:endParaRPr>
          </a:p>
          <a:p>
            <a:pPr indent="-342900" lvl="0" marL="457200" rtl="0" algn="l">
              <a:spcBef>
                <a:spcPts val="0"/>
              </a:spcBef>
              <a:spcAft>
                <a:spcPts val="0"/>
              </a:spcAft>
              <a:buClr>
                <a:srgbClr val="FFFFFF"/>
              </a:buClr>
              <a:buSzPts val="1800"/>
              <a:buFont typeface="Poppins Light"/>
              <a:buChar char="●"/>
            </a:pPr>
            <a:r>
              <a:rPr lang="es" sz="1800">
                <a:solidFill>
                  <a:srgbClr val="FFFFFF"/>
                </a:solidFill>
                <a:latin typeface="Poppins Light"/>
                <a:ea typeface="Poppins Light"/>
                <a:cs typeface="Poppins Light"/>
                <a:sym typeface="Poppins Light"/>
              </a:rPr>
              <a:t>site-deploy</a:t>
            </a:r>
            <a:endParaRPr sz="1800">
              <a:solidFill>
                <a:srgbClr val="FFFFFF"/>
              </a:solidFill>
              <a:latin typeface="Poppins Light"/>
              <a:ea typeface="Poppins Light"/>
              <a:cs typeface="Poppins Light"/>
              <a:sym typeface="Poppi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DYA0M8.jpg" id="133" name="Google Shape;133;p24"/>
          <p:cNvPicPr preferRelativeResize="0"/>
          <p:nvPr/>
        </p:nvPicPr>
        <p:blipFill rotWithShape="1">
          <a:blip r:embed="rId3">
            <a:alphaModFix/>
          </a:blip>
          <a:srcRect b="13591" l="0" r="0" t="0"/>
          <a:stretch/>
        </p:blipFill>
        <p:spPr>
          <a:xfrm>
            <a:off x="-22550" y="-17275"/>
            <a:ext cx="9189078" cy="5299501"/>
          </a:xfrm>
          <a:prstGeom prst="rect">
            <a:avLst/>
          </a:prstGeom>
          <a:noFill/>
          <a:ln>
            <a:noFill/>
          </a:ln>
        </p:spPr>
      </p:pic>
      <p:pic>
        <p:nvPicPr>
          <p:cNvPr descr="Quote+Overlay.png" id="134" name="Google Shape;134;p24"/>
          <p:cNvPicPr preferRelativeResize="0"/>
          <p:nvPr/>
        </p:nvPicPr>
        <p:blipFill>
          <a:blip r:embed="rId4">
            <a:alphaModFix/>
          </a:blip>
          <a:stretch>
            <a:fillRect/>
          </a:stretch>
        </p:blipFill>
        <p:spPr>
          <a:xfrm>
            <a:off x="0" y="0"/>
            <a:ext cx="9143981" cy="5143500"/>
          </a:xfrm>
          <a:prstGeom prst="rect">
            <a:avLst/>
          </a:prstGeom>
          <a:noFill/>
          <a:ln>
            <a:noFill/>
          </a:ln>
        </p:spPr>
      </p:pic>
      <p:sp>
        <p:nvSpPr>
          <p:cNvPr id="135" name="Google Shape;135;p24"/>
          <p:cNvSpPr txBox="1"/>
          <p:nvPr/>
        </p:nvSpPr>
        <p:spPr>
          <a:xfrm>
            <a:off x="304475" y="1474800"/>
            <a:ext cx="3716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Poppins SemiBold"/>
                <a:ea typeface="Poppins SemiBold"/>
                <a:cs typeface="Poppins SemiBold"/>
                <a:sym typeface="Poppins SemiBold"/>
              </a:rPr>
              <a:t>Dependencias y Plugins</a:t>
            </a:r>
            <a:endParaRPr sz="1800">
              <a:latin typeface="Poppins SemiBold"/>
              <a:ea typeface="Poppins SemiBold"/>
              <a:cs typeface="Poppins SemiBold"/>
              <a:sym typeface="Poppins SemiBold"/>
            </a:endParaRPr>
          </a:p>
          <a:p>
            <a:pPr indent="0" lvl="0" marL="0" rtl="0" algn="l">
              <a:spcBef>
                <a:spcPts val="0"/>
              </a:spcBef>
              <a:spcAft>
                <a:spcPts val="0"/>
              </a:spcAft>
              <a:buNone/>
            </a:pPr>
            <a:r>
              <a:t/>
            </a:r>
            <a:endParaRPr sz="1800">
              <a:solidFill>
                <a:srgbClr val="000000"/>
              </a:solidFill>
              <a:latin typeface="Poppins SemiBold"/>
              <a:ea typeface="Poppins SemiBold"/>
              <a:cs typeface="Poppins SemiBold"/>
              <a:sym typeface="Poppins SemiBold"/>
            </a:endParaRPr>
          </a:p>
          <a:p>
            <a:pPr indent="0" lvl="0" marL="0" rtl="0" algn="l">
              <a:spcBef>
                <a:spcPts val="0"/>
              </a:spcBef>
              <a:spcAft>
                <a:spcPts val="0"/>
              </a:spcAft>
              <a:buNone/>
            </a:pPr>
            <a:r>
              <a:t/>
            </a:r>
            <a:endParaRPr sz="1800">
              <a:solidFill>
                <a:srgbClr val="000000"/>
              </a:solidFill>
              <a:latin typeface="Poppins SemiBold"/>
              <a:ea typeface="Poppins SemiBold"/>
              <a:cs typeface="Poppins SemiBold"/>
              <a:sym typeface="Poppins SemiBold"/>
            </a:endParaRPr>
          </a:p>
        </p:txBody>
      </p:sp>
      <p:pic>
        <p:nvPicPr>
          <p:cNvPr id="136" name="Google Shape;136;p24"/>
          <p:cNvPicPr preferRelativeResize="0"/>
          <p:nvPr/>
        </p:nvPicPr>
        <p:blipFill>
          <a:blip r:embed="rId5">
            <a:alphaModFix/>
          </a:blip>
          <a:stretch>
            <a:fillRect/>
          </a:stretch>
        </p:blipFill>
        <p:spPr>
          <a:xfrm>
            <a:off x="4170726" y="756200"/>
            <a:ext cx="4784149" cy="3136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descr="Texto+Imagen 3 - Overlay.png" id="141" name="Google Shape;141;p25"/>
          <p:cNvPicPr preferRelativeResize="0"/>
          <p:nvPr/>
        </p:nvPicPr>
        <p:blipFill>
          <a:blip r:embed="rId3">
            <a:alphaModFix/>
          </a:blip>
          <a:stretch>
            <a:fillRect/>
          </a:stretch>
        </p:blipFill>
        <p:spPr>
          <a:xfrm>
            <a:off x="12" y="0"/>
            <a:ext cx="9143971" cy="5143500"/>
          </a:xfrm>
          <a:prstGeom prst="rect">
            <a:avLst/>
          </a:prstGeom>
          <a:noFill/>
          <a:ln>
            <a:noFill/>
          </a:ln>
        </p:spPr>
      </p:pic>
      <p:sp>
        <p:nvSpPr>
          <p:cNvPr id="142" name="Google Shape;142;p25"/>
          <p:cNvSpPr txBox="1"/>
          <p:nvPr>
            <p:ph type="title"/>
          </p:nvPr>
        </p:nvSpPr>
        <p:spPr>
          <a:xfrm>
            <a:off x="311700" y="1039900"/>
            <a:ext cx="3716700" cy="30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Repositorios</a:t>
            </a:r>
            <a:endParaRPr/>
          </a:p>
          <a:p>
            <a:pPr indent="0" lvl="0" marL="0" rtl="0" algn="l">
              <a:spcBef>
                <a:spcPts val="0"/>
              </a:spcBef>
              <a:spcAft>
                <a:spcPts val="0"/>
              </a:spcAft>
              <a:buNone/>
            </a:pPr>
            <a:r>
              <a:t/>
            </a:r>
            <a:endParaRPr/>
          </a:p>
        </p:txBody>
      </p:sp>
      <p:pic>
        <p:nvPicPr>
          <p:cNvPr id="143" name="Google Shape;143;p25"/>
          <p:cNvPicPr preferRelativeResize="0"/>
          <p:nvPr/>
        </p:nvPicPr>
        <p:blipFill>
          <a:blip r:embed="rId4">
            <a:alphaModFix/>
          </a:blip>
          <a:stretch>
            <a:fillRect/>
          </a:stretch>
        </p:blipFill>
        <p:spPr>
          <a:xfrm>
            <a:off x="2852738" y="1453163"/>
            <a:ext cx="6010275" cy="2486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